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321" r:id="rId3"/>
    <p:sldId id="285" r:id="rId4"/>
    <p:sldId id="323" r:id="rId5"/>
    <p:sldId id="332" r:id="rId6"/>
    <p:sldId id="333" r:id="rId7"/>
    <p:sldId id="354" r:id="rId8"/>
    <p:sldId id="325" r:id="rId9"/>
    <p:sldId id="324" r:id="rId10"/>
    <p:sldId id="320" r:id="rId11"/>
    <p:sldId id="351" r:id="rId12"/>
    <p:sldId id="356" r:id="rId13"/>
    <p:sldId id="352" r:id="rId14"/>
    <p:sldId id="350" r:id="rId15"/>
    <p:sldId id="319" r:id="rId16"/>
    <p:sldId id="327" r:id="rId17"/>
    <p:sldId id="329" r:id="rId18"/>
    <p:sldId id="328" r:id="rId19"/>
    <p:sldId id="357" r:id="rId20"/>
    <p:sldId id="326" r:id="rId21"/>
    <p:sldId id="358" r:id="rId22"/>
    <p:sldId id="359"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21"/>
            <p14:sldId id="285"/>
            <p14:sldId id="323"/>
            <p14:sldId id="332"/>
            <p14:sldId id="333"/>
            <p14:sldId id="354"/>
            <p14:sldId id="325"/>
            <p14:sldId id="324"/>
            <p14:sldId id="320"/>
            <p14:sldId id="351"/>
            <p14:sldId id="356"/>
            <p14:sldId id="352"/>
            <p14:sldId id="350"/>
            <p14:sldId id="319"/>
            <p14:sldId id="327"/>
            <p14:sldId id="329"/>
            <p14:sldId id="328"/>
            <p14:sldId id="357"/>
            <p14:sldId id="326"/>
            <p14:sldId id="358"/>
            <p14:sldId id="35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09"/>
    <a:srgbClr val="FF6600"/>
    <a:srgbClr val="0070C0"/>
    <a:srgbClr val="B1063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263" autoAdjust="0"/>
    <p:restoredTop sz="89222" autoAdjust="0"/>
  </p:normalViewPr>
  <p:slideViewPr>
    <p:cSldViewPr snapToGrid="0">
      <p:cViewPr varScale="1">
        <p:scale>
          <a:sx n="51" d="100"/>
          <a:sy n="51" d="100"/>
        </p:scale>
        <p:origin x="51" y="273"/>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[Newman 2002] </a:t>
            </a:r>
            <a:r>
              <a:rPr lang="en-US" sz="1200" i="1" dirty="0"/>
              <a:t>Newman, M. E. J. (2003). "Mixing patterns in networks". Physical Review E. American Physical Society (APS). </a:t>
            </a:r>
            <a:r>
              <a:rPr lang="en-US" sz="1200" b="1" i="1" dirty="0"/>
              <a:t>67</a:t>
            </a:r>
            <a:r>
              <a:rPr lang="en-US" sz="1200" i="1" dirty="0"/>
              <a:t> (2):</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18</a:t>
            </a:fld>
            <a:endParaRPr lang="en-US"/>
          </a:p>
        </p:txBody>
      </p:sp>
    </p:spTree>
    <p:extLst>
      <p:ext uri="{BB962C8B-B14F-4D97-AF65-F5344CB8AC3E}">
        <p14:creationId xmlns:p14="http://schemas.microsoft.com/office/powerpoint/2010/main" val="3925397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2849232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21</a:t>
            </a:fld>
            <a:endParaRPr lang="en-US"/>
          </a:p>
        </p:txBody>
      </p:sp>
    </p:spTree>
    <p:extLst>
      <p:ext uri="{BB962C8B-B14F-4D97-AF65-F5344CB8AC3E}">
        <p14:creationId xmlns:p14="http://schemas.microsoft.com/office/powerpoint/2010/main" val="877042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Acquaintances connect us to other groups, so in a sense, they are our windows to the world.</a:t>
            </a:r>
          </a:p>
          <a:p>
            <a:r>
              <a:rPr lang="en-US" dirty="0"/>
              <a:t>Most people change jobs voluntarily, so they are looking for information that helps them make decisions, e.g., how is to work there? What about the tasks, the colleagues, the management, etc.</a:t>
            </a:r>
          </a:p>
          <a:p>
            <a:r>
              <a:rPr lang="en-US" dirty="0"/>
              <a:t>56% found new jobs through personal contacts</a:t>
            </a:r>
          </a:p>
          <a:p>
            <a:r>
              <a:rPr lang="en-US" dirty="0"/>
              <a:t>3/4 of the highest income categories (this effect was stronger in the top earners)</a:t>
            </a:r>
          </a:p>
          <a:p>
            <a:r>
              <a:rPr lang="en-US" dirty="0"/>
              <a:t>Difficult to change jobs for those who were &gt;5 years</a:t>
            </a:r>
          </a:p>
          <a:p>
            <a:r>
              <a:rPr lang="en-US" dirty="0"/>
              <a:t>Average job to 2 to 5 years, were more likely to find jobs through weak ties</a:t>
            </a:r>
          </a:p>
          <a:p>
            <a:endParaRPr lang="pt-BR" dirty="0"/>
          </a:p>
          <a:p>
            <a:r>
              <a:rPr lang="pt-BR" dirty="0"/>
              <a:t>Strength of connections leads to clusters</a:t>
            </a:r>
          </a:p>
          <a:p>
            <a:endParaRPr lang="en-US" dirty="0"/>
          </a:p>
          <a:p>
            <a:endParaRPr lang="en-US" dirty="0"/>
          </a:p>
          <a:p>
            <a:r>
              <a:rPr lang="en-US" dirty="0"/>
              <a:t>Sources: </a:t>
            </a:r>
          </a:p>
          <a:p>
            <a:r>
              <a:rPr lang="en-US" dirty="0"/>
              <a:t>https://www.youtube.com/watch?v=g3bBajcR5fE&amp;pbjreload=101</a:t>
            </a:r>
          </a:p>
          <a:p>
            <a:r>
              <a:rPr lang="en-US" dirty="0"/>
              <a:t>https://research.fb.com/blog/2016/02/three-and-a-half-degrees-of-separation/</a:t>
            </a:r>
          </a:p>
          <a:p>
            <a:r>
              <a:rPr lang="en-US" dirty="0"/>
              <a:t>JJ Ying https://unsplash.com/photos/8bghKxNU1j0 </a:t>
            </a:r>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17100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Caveats of Eigenvector centrality: nodes with outgoing edges only will have centrality zero, acyclic graphs, </a:t>
            </a:r>
          </a:p>
          <a:p>
            <a:r>
              <a:rPr lang="en-US" dirty="0"/>
              <a:t>Caveat of Katz Centrality, Amazon pointing to many sellers</a:t>
            </a:r>
          </a:p>
        </p:txBody>
      </p:sp>
      <p:sp>
        <p:nvSpPr>
          <p:cNvPr id="4" name="Slide Number Placeholder 3"/>
          <p:cNvSpPr>
            <a:spLocks noGrp="1"/>
          </p:cNvSpPr>
          <p:nvPr>
            <p:ph type="sldNum" sz="quarter" idx="5"/>
          </p:nvPr>
        </p:nvSpPr>
        <p:spPr/>
        <p:txBody>
          <a:bodyPr/>
          <a:lstStyle/>
          <a:p>
            <a:fld id="{9271DED1-4C91-4561-A99B-E6676363E223}" type="slidenum">
              <a:rPr lang="en-US" smtClean="0"/>
              <a:t>6</a:t>
            </a:fld>
            <a:endParaRPr lang="en-US"/>
          </a:p>
        </p:txBody>
      </p:sp>
    </p:spTree>
    <p:extLst>
      <p:ext uri="{BB962C8B-B14F-4D97-AF65-F5344CB8AC3E}">
        <p14:creationId xmlns:p14="http://schemas.microsoft.com/office/powerpoint/2010/main" val="1088771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7</a:t>
            </a:fld>
            <a:endParaRPr lang="en-US"/>
          </a:p>
        </p:txBody>
      </p:sp>
    </p:spTree>
    <p:extLst>
      <p:ext uri="{BB962C8B-B14F-4D97-AF65-F5344CB8AC3E}">
        <p14:creationId xmlns:p14="http://schemas.microsoft.com/office/powerpoint/2010/main" val="319914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The lack of overlap in lib-</a:t>
            </a:r>
          </a:p>
          <a:p>
            <a:pPr algn="l"/>
            <a:r>
              <a:rPr lang="en-US" sz="1800" b="0" i="0" u="none" strike="noStrike" baseline="0" dirty="0" err="1">
                <a:latin typeface="CMR9"/>
              </a:rPr>
              <a:t>eral</a:t>
            </a:r>
            <a:r>
              <a:rPr lang="en-US" sz="1800" b="0" i="0" u="none" strike="noStrike" baseline="0" dirty="0">
                <a:latin typeface="CMR9"/>
              </a:rPr>
              <a:t> and conservative interests has previously been observed</a:t>
            </a:r>
          </a:p>
          <a:p>
            <a:pPr algn="l"/>
            <a:r>
              <a:rPr lang="en-US" sz="1800" b="0" i="0" u="none" strike="noStrike" baseline="0" dirty="0">
                <a:latin typeface="CMR9"/>
              </a:rPr>
              <a:t>in purchases of political books on Amazon.com [8]. This</a:t>
            </a:r>
          </a:p>
          <a:p>
            <a:pPr algn="l"/>
            <a:r>
              <a:rPr lang="en-US" sz="1800" b="0" i="0" u="none" strike="noStrike" baseline="0" dirty="0">
                <a:latin typeface="CMR9"/>
              </a:rPr>
              <a:t>brings about the question of whether we are witnessing a</a:t>
            </a:r>
          </a:p>
          <a:p>
            <a:pPr algn="l"/>
            <a:r>
              <a:rPr lang="en-US" sz="1800" b="0" i="0" u="none" strike="noStrike" baseline="0" dirty="0">
                <a:latin typeface="CMR9"/>
              </a:rPr>
              <a:t>cyberbalkanization [11, 13] of the Internet, where the </a:t>
            </a:r>
            <a:r>
              <a:rPr lang="en-US" sz="1800" b="0" i="0" u="none" strike="noStrike" baseline="0" dirty="0" err="1">
                <a:latin typeface="CMR9"/>
              </a:rPr>
              <a:t>prolif</a:t>
            </a:r>
            <a:r>
              <a:rPr lang="en-US" sz="1800" b="0" i="0" u="none" strike="noStrike" baseline="0" dirty="0">
                <a:latin typeface="CMR9"/>
              </a:rPr>
              <a:t>-</a:t>
            </a:r>
          </a:p>
          <a:p>
            <a:pPr algn="l"/>
            <a:r>
              <a:rPr lang="en-US" sz="1800" b="0" i="0" u="none" strike="noStrike" baseline="0" dirty="0" err="1">
                <a:latin typeface="CMR9"/>
              </a:rPr>
              <a:t>eration</a:t>
            </a:r>
            <a:r>
              <a:rPr lang="en-US" sz="1800" b="0" i="0" u="none" strike="noStrike" baseline="0" dirty="0">
                <a:latin typeface="CMR9"/>
              </a:rPr>
              <a:t> of specialized online news sources allows people with</a:t>
            </a:r>
          </a:p>
          <a:p>
            <a:pPr algn="l"/>
            <a:r>
              <a:rPr lang="en-US" sz="1800" b="0" i="0" u="none" strike="noStrike" baseline="0" dirty="0">
                <a:latin typeface="CMR9"/>
              </a:rPr>
              <a:t>different political leanings to be exposed only to information</a:t>
            </a:r>
          </a:p>
          <a:p>
            <a:pPr algn="l"/>
            <a:r>
              <a:rPr lang="en-US" sz="1800" b="0" i="0" u="none" strike="noStrike" baseline="0" dirty="0">
                <a:latin typeface="CMR9"/>
              </a:rPr>
              <a:t>in agreement with their previously held views.</a:t>
            </a:r>
          </a:p>
          <a:p>
            <a:pPr algn="l"/>
            <a:endParaRPr lang="en-US" sz="1800" b="0" i="0" u="none" strike="noStrike" baseline="0" dirty="0">
              <a:latin typeface="CMR9"/>
            </a:endParaRPr>
          </a:p>
          <a:p>
            <a:pPr algn="l"/>
            <a:r>
              <a:rPr lang="en-US" sz="1800" b="0" i="0" u="none" strike="noStrike" baseline="0" dirty="0">
                <a:latin typeface="CMR9"/>
              </a:rPr>
              <a:t>liberal and conservative</a:t>
            </a:r>
          </a:p>
          <a:p>
            <a:pPr algn="l"/>
            <a:r>
              <a:rPr lang="en-US" sz="1800" b="0" i="0" u="none" strike="noStrike" baseline="0" dirty="0">
                <a:latin typeface="CMR9"/>
              </a:rPr>
              <a:t>blogs did indeed have different lists of favorite news sources, people, and topics to discuss, although they occasionally</a:t>
            </a:r>
          </a:p>
          <a:p>
            <a:pPr algn="l"/>
            <a:r>
              <a:rPr lang="en-US" sz="1800" b="0" i="0" u="none" strike="noStrike" baseline="0" dirty="0">
                <a:latin typeface="CMR9"/>
              </a:rPr>
              <a:t>overlapped in their discussion of news articles and events.</a:t>
            </a:r>
          </a:p>
          <a:p>
            <a:pPr algn="l"/>
            <a:r>
              <a:rPr lang="en-US" sz="1800" b="0" i="0" u="none" strike="noStrike" baseline="0" dirty="0">
                <a:latin typeface="CMR9"/>
              </a:rPr>
              <a:t>The division between liberals and conservatives was further</a:t>
            </a:r>
          </a:p>
          <a:p>
            <a:pPr algn="l"/>
            <a:r>
              <a:rPr lang="en-US" sz="1800" b="0" i="0" u="none" strike="noStrike" baseline="0" dirty="0">
                <a:latin typeface="CMR9"/>
              </a:rPr>
              <a:t>reflected in the linking pattern between the blogs, with a</a:t>
            </a:r>
          </a:p>
          <a:p>
            <a:pPr algn="l"/>
            <a:r>
              <a:rPr lang="en-US" sz="1800" b="0" i="0" u="none" strike="noStrike" baseline="0" dirty="0">
                <a:latin typeface="CMR9"/>
              </a:rPr>
              <a:t>great majority of the links remaining internal to either lib-</a:t>
            </a:r>
          </a:p>
          <a:p>
            <a:pPr algn="l"/>
            <a:r>
              <a:rPr lang="en-US" sz="1800" b="0" i="0" u="none" strike="noStrike" baseline="0" dirty="0" err="1">
                <a:latin typeface="CMR9"/>
              </a:rPr>
              <a:t>eral</a:t>
            </a:r>
            <a:r>
              <a:rPr lang="en-US" sz="1800" b="0" i="0" u="none" strike="noStrike" baseline="0" dirty="0">
                <a:latin typeface="CMR9"/>
              </a:rPr>
              <a:t> or conservative communities.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8</a:t>
            </a:fld>
            <a:endParaRPr lang="en-US"/>
          </a:p>
        </p:txBody>
      </p:sp>
    </p:spTree>
    <p:extLst>
      <p:ext uri="{BB962C8B-B14F-4D97-AF65-F5344CB8AC3E}">
        <p14:creationId xmlns:p14="http://schemas.microsoft.com/office/powerpoint/2010/main" val="3047375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right-leaning users were almost twice as likely to create political content, with22%of all tweets produced by right-leaning </a:t>
            </a:r>
            <a:r>
              <a:rPr lang="en-US" dirty="0" err="1">
                <a:effectLst/>
                <a:latin typeface="Arial" panose="020B0604020202020204" pitchFamily="34" charset="0"/>
              </a:rPr>
              <a:t>userscontaining</a:t>
            </a:r>
            <a:r>
              <a:rPr lang="en-US" dirty="0">
                <a:effectLst/>
                <a:latin typeface="Arial" panose="020B0604020202020204" pitchFamily="34" charset="0"/>
              </a:rPr>
              <a:t> one or more of the political hashtags under study, compared to only12%for left-leaning users.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9</a:t>
            </a:fld>
            <a:endParaRPr lang="en-US"/>
          </a:p>
        </p:txBody>
      </p:sp>
    </p:spTree>
    <p:extLst>
      <p:ext uri="{BB962C8B-B14F-4D97-AF65-F5344CB8AC3E}">
        <p14:creationId xmlns:p14="http://schemas.microsoft.com/office/powerpoint/2010/main" val="2537392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FANMOD == ESU</a:t>
            </a:r>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243659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14</a:t>
            </a:fld>
            <a:endParaRPr lang="en-US"/>
          </a:p>
        </p:txBody>
      </p:sp>
    </p:spTree>
    <p:extLst>
      <p:ext uri="{BB962C8B-B14F-4D97-AF65-F5344CB8AC3E}">
        <p14:creationId xmlns:p14="http://schemas.microsoft.com/office/powerpoint/2010/main" val="358997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15</a:t>
            </a:fld>
            <a:endParaRPr lang="en-US"/>
          </a:p>
        </p:txBody>
      </p:sp>
    </p:spTree>
    <p:extLst>
      <p:ext uri="{BB962C8B-B14F-4D97-AF65-F5344CB8AC3E}">
        <p14:creationId xmlns:p14="http://schemas.microsoft.com/office/powerpoint/2010/main" val="2149142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6E657D4-341B-4123-93E2-EE63B48CE7B9}" type="datetime1">
              <a:rPr lang="en-US" smtClean="0"/>
              <a:t>11/3/2021</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426E6C6-FEF3-44F4-8DA0-16D7FF019302}" type="datetime1">
              <a:rPr lang="en-US" smtClean="0"/>
              <a:t>11/3/2021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458340AA-A0FD-474B-AC5A-E7633E5DC2DE}" type="datetime1">
              <a:rPr lang="en-US" smtClean="0"/>
              <a:t>11/3/2021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664B529B-4953-432D-B03F-EB211F8D37A1}" type="datetime1">
              <a:rPr lang="en-US" smtClean="0"/>
              <a:t>11/3/2021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9374620-1F65-4CC3-88EB-58C9DD26F46E}" type="datetime1">
              <a:rPr lang="en-US" smtClean="0"/>
              <a:t>11/3/2021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9E777A18-95EE-4DD8-9BD8-20FC04C50247}" type="datetime1">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36C5C674-12AF-41F5-BDE5-1132B29F8CB8}" type="datetime1">
              <a:rPr lang="en-US" smtClean="0"/>
              <a:t>11/3/2021</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3DBA24AA-B7D5-4FFE-8D73-17E57C4CE829}" type="datetime1">
              <a:rPr lang="en-US" smtClean="0"/>
              <a:t>11/3/2021</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2E271776-67EC-484C-8398-831DC4FA5109}" type="datetime1">
              <a:rPr lang="en-US" smtClean="0"/>
              <a:t>11/3/2021</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95147C50-A150-4E7A-B4A5-3F4CF9B1E3B2}" type="datetime1">
              <a:rPr lang="en-US" smtClean="0"/>
              <a:t>11/3/2021</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6EBBE365-CF2F-4A12-A6A4-20E9054E4628}" type="datetime1">
              <a:rPr lang="en-US" smtClean="0"/>
              <a:t>11/3/2021</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matthias.barkowski@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35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0.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9860683" cy="2983643"/>
          </a:xfrm>
        </p:spPr>
        <p:txBody>
          <a:bodyPr>
            <a:normAutofit/>
          </a:bodyPr>
          <a:lstStyle/>
          <a:p>
            <a:r>
              <a:rPr lang="en-US" sz="4400" b="1" dirty="0"/>
              <a:t>Graph Structural Features</a:t>
            </a:r>
            <a:br>
              <a:rPr lang="en-US" sz="4400" b="1" dirty="0"/>
            </a:br>
            <a:r>
              <a:rPr lang="en-US" sz="3200" dirty="0"/>
              <a:t>lecture-3</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21/22)</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478817"/>
            <a:ext cx="5369800" cy="1379183"/>
          </a:xfrm>
        </p:spPr>
        <p:txBody>
          <a:bodyPr>
            <a:normAutofit/>
          </a:bodyPr>
          <a:lstStyle/>
          <a:p>
            <a:r>
              <a:rPr lang="en-US" altLang="x-none" sz="1200" dirty="0">
                <a:ea typeface="ＭＳ Ｐゴシック" charset="-128"/>
              </a:rPr>
              <a:t>Prof. Dr. Holger Giese (</a:t>
            </a:r>
            <a:r>
              <a:rPr lang="en-US" altLang="x-none" sz="1200" dirty="0">
                <a:ea typeface="ＭＳ Ｐゴシック" charset="-128"/>
                <a:hlinkClick r:id="rId3"/>
              </a:rPr>
              <a:t>holger.giese@hpi.uni-potsdam.de)</a:t>
            </a:r>
            <a:r>
              <a:rPr lang="en-US" altLang="x-none" sz="1200" dirty="0">
                <a:ea typeface="ＭＳ Ｐゴシック" charset="-128"/>
              </a:rPr>
              <a:t> </a:t>
            </a:r>
          </a:p>
          <a:p>
            <a:r>
              <a:rPr lang="en-US" altLang="x-none" sz="1200" dirty="0">
                <a:ea typeface="ＭＳ Ｐゴシック" charset="-128"/>
              </a:rPr>
              <a:t>Christian Medeiros Adriano (</a:t>
            </a:r>
            <a:r>
              <a:rPr lang="en-US" altLang="x-none" sz="1200" dirty="0">
                <a:ea typeface="ＭＳ Ｐゴシック" charset="-128"/>
                <a:hlinkClick r:id="rId4"/>
              </a:rPr>
              <a:t>christian.adriano@hpi.de</a:t>
            </a:r>
            <a:r>
              <a:rPr lang="en-US" altLang="x-none" sz="1200" dirty="0">
                <a:ea typeface="ＭＳ Ｐゴシック" charset="-128"/>
              </a:rPr>
              <a:t>) - </a:t>
            </a:r>
            <a:r>
              <a:rPr lang="en-US" altLang="x-none" sz="1200" b="1" dirty="0">
                <a:ea typeface="ＭＳ Ｐゴシック" charset="-128"/>
              </a:rPr>
              <a:t>“Chris”</a:t>
            </a:r>
            <a:endParaRPr lang="en-US" altLang="x-none" sz="1200" dirty="0">
              <a:ea typeface="ＭＳ Ｐゴシック" charset="-128"/>
            </a:endParaRPr>
          </a:p>
          <a:p>
            <a:r>
              <a:rPr lang="en-US" altLang="x-none" sz="1200" dirty="0">
                <a:ea typeface="ＭＳ Ｐゴシック" charset="-128"/>
              </a:rPr>
              <a:t> Matthias </a:t>
            </a:r>
            <a:r>
              <a:rPr lang="en-US" altLang="x-none" sz="1200" dirty="0" err="1">
                <a:ea typeface="ＭＳ Ｐゴシック" charset="-128"/>
              </a:rPr>
              <a:t>Barkowski</a:t>
            </a:r>
            <a:r>
              <a:rPr lang="en-US" altLang="x-none" sz="1200" dirty="0">
                <a:ea typeface="ＭＳ Ｐゴシック" charset="-128"/>
              </a:rPr>
              <a:t> (</a:t>
            </a:r>
            <a:r>
              <a:rPr lang="en-US" altLang="x-none" sz="1200" dirty="0">
                <a:ea typeface="ＭＳ Ｐゴシック" charset="-128"/>
                <a:hlinkClick r:id="rId5"/>
              </a:rPr>
              <a:t>matthias.barkowski@hpi.de</a:t>
            </a:r>
            <a:r>
              <a:rPr lang="en-US" altLang="x-none" sz="1200" dirty="0">
                <a:ea typeface="ＭＳ Ｐゴシック" charset="-128"/>
              </a:rPr>
              <a:t>  )</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BEC5-D0B7-4823-AE37-D9979EFD340A}"/>
              </a:ext>
            </a:extLst>
          </p:cNvPr>
          <p:cNvSpPr>
            <a:spLocks noGrp="1"/>
          </p:cNvSpPr>
          <p:nvPr>
            <p:ph type="title"/>
          </p:nvPr>
        </p:nvSpPr>
        <p:spPr>
          <a:xfrm>
            <a:off x="478369" y="144001"/>
            <a:ext cx="9169401" cy="576293"/>
          </a:xfrm>
        </p:spPr>
        <p:txBody>
          <a:bodyPr/>
          <a:lstStyle/>
          <a:p>
            <a:r>
              <a:rPr lang="pt-BR" dirty="0"/>
              <a:t>Motifs </a:t>
            </a:r>
            <a:r>
              <a:rPr lang="pt-BR" sz="1800" dirty="0"/>
              <a:t>[Milo 2002]</a:t>
            </a:r>
            <a:endParaRPr lang="en-US" dirty="0"/>
          </a:p>
        </p:txBody>
      </p:sp>
      <p:sp>
        <p:nvSpPr>
          <p:cNvPr id="4" name="Slide Number Placeholder 3">
            <a:extLst>
              <a:ext uri="{FF2B5EF4-FFF2-40B4-BE49-F238E27FC236}">
                <a16:creationId xmlns:a16="http://schemas.microsoft.com/office/drawing/2014/main" id="{C6ED6B70-8F4E-46C0-82BC-3EE651DDBE22}"/>
              </a:ext>
            </a:extLst>
          </p:cNvPr>
          <p:cNvSpPr>
            <a:spLocks noGrp="1"/>
          </p:cNvSpPr>
          <p:nvPr>
            <p:ph type="sldNum" sz="quarter" idx="12"/>
          </p:nvPr>
        </p:nvSpPr>
        <p:spPr/>
        <p:txBody>
          <a:bodyPr/>
          <a:lstStyle/>
          <a:p>
            <a:fld id="{81561042-0DC2-4A04-AA50-F6D44EB20EBA}" type="slidenum">
              <a:rPr lang="en-US" smtClean="0"/>
              <a:t>10</a:t>
            </a:fld>
            <a:endParaRPr lang="en-US"/>
          </a:p>
        </p:txBody>
      </p:sp>
      <p:sp>
        <p:nvSpPr>
          <p:cNvPr id="6" name="TextBox 5">
            <a:extLst>
              <a:ext uri="{FF2B5EF4-FFF2-40B4-BE49-F238E27FC236}">
                <a16:creationId xmlns:a16="http://schemas.microsoft.com/office/drawing/2014/main" id="{C842B4BB-8E62-49A9-82D3-5D673EB3D4B9}"/>
              </a:ext>
            </a:extLst>
          </p:cNvPr>
          <p:cNvSpPr txBox="1"/>
          <p:nvPr/>
        </p:nvSpPr>
        <p:spPr bwMode="gray">
          <a:xfrm>
            <a:off x="240243" y="6581001"/>
            <a:ext cx="8828805" cy="276999"/>
          </a:xfrm>
          <a:prstGeom prst="rect">
            <a:avLst/>
          </a:prstGeom>
          <a:noFill/>
        </p:spPr>
        <p:txBody>
          <a:bodyPr wrap="square">
            <a:spAutoFit/>
          </a:bodyPr>
          <a:lstStyle/>
          <a:p>
            <a:r>
              <a:rPr lang="en-US" sz="1200" b="1" i="0" u="none" strike="noStrike" baseline="0" dirty="0">
                <a:latin typeface="MinionPro-Regular"/>
              </a:rPr>
              <a:t>[Milo 2002] </a:t>
            </a:r>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pic>
        <p:nvPicPr>
          <p:cNvPr id="8" name="Picture 7">
            <a:extLst>
              <a:ext uri="{FF2B5EF4-FFF2-40B4-BE49-F238E27FC236}">
                <a16:creationId xmlns:a16="http://schemas.microsoft.com/office/drawing/2014/main" id="{A694893F-EF84-4CDB-932F-35FFE3AA9CA3}"/>
              </a:ext>
            </a:extLst>
          </p:cNvPr>
          <p:cNvPicPr>
            <a:picLocks noChangeAspect="1"/>
          </p:cNvPicPr>
          <p:nvPr/>
        </p:nvPicPr>
        <p:blipFill>
          <a:blip r:embed="rId2"/>
          <a:stretch>
            <a:fillRect/>
          </a:stretch>
        </p:blipFill>
        <p:spPr>
          <a:xfrm>
            <a:off x="1113684" y="885795"/>
            <a:ext cx="4134851" cy="2688131"/>
          </a:xfrm>
          <a:prstGeom prst="rect">
            <a:avLst/>
          </a:prstGeom>
        </p:spPr>
      </p:pic>
      <p:pic>
        <p:nvPicPr>
          <p:cNvPr id="14" name="Picture 13">
            <a:extLst>
              <a:ext uri="{FF2B5EF4-FFF2-40B4-BE49-F238E27FC236}">
                <a16:creationId xmlns:a16="http://schemas.microsoft.com/office/drawing/2014/main" id="{3EF959CF-B73C-4F9B-B54E-92C6AD8500D5}"/>
              </a:ext>
            </a:extLst>
          </p:cNvPr>
          <p:cNvPicPr>
            <a:picLocks noChangeAspect="1"/>
          </p:cNvPicPr>
          <p:nvPr/>
        </p:nvPicPr>
        <p:blipFill>
          <a:blip r:embed="rId3"/>
          <a:stretch>
            <a:fillRect/>
          </a:stretch>
        </p:blipFill>
        <p:spPr>
          <a:xfrm>
            <a:off x="1472930" y="3943564"/>
            <a:ext cx="3590139" cy="2267798"/>
          </a:xfrm>
          <a:prstGeom prst="rect">
            <a:avLst/>
          </a:prstGeom>
        </p:spPr>
      </p:pic>
      <p:pic>
        <p:nvPicPr>
          <p:cNvPr id="16" name="Picture 15">
            <a:extLst>
              <a:ext uri="{FF2B5EF4-FFF2-40B4-BE49-F238E27FC236}">
                <a16:creationId xmlns:a16="http://schemas.microsoft.com/office/drawing/2014/main" id="{0844D47F-C6FD-4705-8537-AD60C57001A0}"/>
              </a:ext>
            </a:extLst>
          </p:cNvPr>
          <p:cNvPicPr>
            <a:picLocks noChangeAspect="1"/>
          </p:cNvPicPr>
          <p:nvPr/>
        </p:nvPicPr>
        <p:blipFill>
          <a:blip r:embed="rId4"/>
          <a:stretch>
            <a:fillRect/>
          </a:stretch>
        </p:blipFill>
        <p:spPr>
          <a:xfrm>
            <a:off x="6360342" y="2956912"/>
            <a:ext cx="4756607" cy="3790685"/>
          </a:xfrm>
          <a:prstGeom prst="rect">
            <a:avLst/>
          </a:prstGeom>
        </p:spPr>
      </p:pic>
      <p:sp>
        <p:nvSpPr>
          <p:cNvPr id="19" name="TextBox 18">
            <a:extLst>
              <a:ext uri="{FF2B5EF4-FFF2-40B4-BE49-F238E27FC236}">
                <a16:creationId xmlns:a16="http://schemas.microsoft.com/office/drawing/2014/main" id="{26388E57-39EE-4AE9-9E9D-BADB036B5667}"/>
              </a:ext>
            </a:extLst>
          </p:cNvPr>
          <p:cNvSpPr txBox="1"/>
          <p:nvPr/>
        </p:nvSpPr>
        <p:spPr bwMode="gray">
          <a:xfrm>
            <a:off x="5731496" y="977604"/>
            <a:ext cx="6014301" cy="259632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400" b="1" dirty="0"/>
              <a:t>Remarks</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Number of motifs grow exponentially with the number of </a:t>
            </a:r>
            <a:r>
              <a:rPr lang="pt-BR" sz="1400" dirty="0" err="1"/>
              <a:t>edges</a:t>
            </a:r>
            <a:endParaRPr lang="pt-BR" sz="1400" dirty="0"/>
          </a:p>
          <a:p>
            <a:pPr marL="171450" indent="-171450">
              <a:spcBef>
                <a:spcPts val="300"/>
              </a:spcBef>
              <a:spcAft>
                <a:spcPts val="300"/>
              </a:spcAft>
              <a:buClr>
                <a:schemeClr val="accent1"/>
              </a:buClr>
              <a:buSzPct val="90000"/>
              <a:buFont typeface="Arial" panose="020B0604020202020204" pitchFamily="34" charset="0"/>
              <a:buChar char="•"/>
            </a:pPr>
            <a:r>
              <a:rPr lang="pt-BR" sz="1400" dirty="0"/>
              <a:t>Real networks tend to be rich in motifs, whereas Random networks </a:t>
            </a:r>
            <a:r>
              <a:rPr lang="pt-BR" sz="1400" dirty="0" err="1"/>
              <a:t>not</a:t>
            </a:r>
            <a:r>
              <a:rPr lang="pt-BR" sz="1400" dirty="0"/>
              <a:t>.</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As Real networks evolve, their motif count remains stable, whereas in Random networks, it colapses.</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This might suggest that motifs provide struture to the proper functioning of these networks</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58834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C203-A9DC-4FBB-A49C-D5B7FB34D287}"/>
              </a:ext>
            </a:extLst>
          </p:cNvPr>
          <p:cNvSpPr>
            <a:spLocks noGrp="1"/>
          </p:cNvSpPr>
          <p:nvPr>
            <p:ph type="title"/>
          </p:nvPr>
        </p:nvSpPr>
        <p:spPr/>
        <p:txBody>
          <a:bodyPr/>
          <a:lstStyle/>
          <a:p>
            <a:r>
              <a:rPr lang="pt-BR" dirty="0"/>
              <a:t>Motifs in real networks</a:t>
            </a:r>
            <a:endParaRPr lang="en-US" dirty="0"/>
          </a:p>
        </p:txBody>
      </p:sp>
      <p:sp>
        <p:nvSpPr>
          <p:cNvPr id="3" name="Content Placeholder 2">
            <a:extLst>
              <a:ext uri="{FF2B5EF4-FFF2-40B4-BE49-F238E27FC236}">
                <a16:creationId xmlns:a16="http://schemas.microsoft.com/office/drawing/2014/main" id="{7C7997FF-4ED9-43F8-BF60-58A8A897F041}"/>
              </a:ext>
            </a:extLst>
          </p:cNvPr>
          <p:cNvSpPr>
            <a:spLocks noGrp="1"/>
          </p:cNvSpPr>
          <p:nvPr>
            <p:ph idx="1"/>
          </p:nvPr>
        </p:nvSpPr>
        <p:spPr>
          <a:xfrm>
            <a:off x="2401540" y="908817"/>
            <a:ext cx="1404219" cy="309316"/>
          </a:xfrm>
        </p:spPr>
        <p:txBody>
          <a:bodyPr/>
          <a:lstStyle/>
          <a:p>
            <a:pPr algn="ctr"/>
            <a:r>
              <a:rPr lang="pt-BR" dirty="0"/>
              <a:t>Biological</a:t>
            </a:r>
            <a:endParaRPr lang="en-US" dirty="0"/>
          </a:p>
        </p:txBody>
      </p:sp>
      <p:sp>
        <p:nvSpPr>
          <p:cNvPr id="4" name="Slide Number Placeholder 3">
            <a:extLst>
              <a:ext uri="{FF2B5EF4-FFF2-40B4-BE49-F238E27FC236}">
                <a16:creationId xmlns:a16="http://schemas.microsoft.com/office/drawing/2014/main" id="{B4058389-501C-4237-9BDA-E9ACE3641758}"/>
              </a:ext>
            </a:extLst>
          </p:cNvPr>
          <p:cNvSpPr>
            <a:spLocks noGrp="1"/>
          </p:cNvSpPr>
          <p:nvPr>
            <p:ph type="sldNum" sz="quarter" idx="12"/>
          </p:nvPr>
        </p:nvSpPr>
        <p:spPr/>
        <p:txBody>
          <a:bodyPr/>
          <a:lstStyle/>
          <a:p>
            <a:fld id="{81561042-0DC2-4A04-AA50-F6D44EB20EBA}" type="slidenum">
              <a:rPr lang="en-US" smtClean="0"/>
              <a:t>11</a:t>
            </a:fld>
            <a:endParaRPr lang="en-US"/>
          </a:p>
        </p:txBody>
      </p:sp>
      <p:pic>
        <p:nvPicPr>
          <p:cNvPr id="6" name="Picture 5">
            <a:extLst>
              <a:ext uri="{FF2B5EF4-FFF2-40B4-BE49-F238E27FC236}">
                <a16:creationId xmlns:a16="http://schemas.microsoft.com/office/drawing/2014/main" id="{552F2F36-2CDE-4472-841F-93DAA6B383A0}"/>
              </a:ext>
            </a:extLst>
          </p:cNvPr>
          <p:cNvPicPr>
            <a:picLocks noChangeAspect="1"/>
          </p:cNvPicPr>
          <p:nvPr/>
        </p:nvPicPr>
        <p:blipFill>
          <a:blip r:embed="rId2"/>
          <a:stretch>
            <a:fillRect/>
          </a:stretch>
        </p:blipFill>
        <p:spPr>
          <a:xfrm>
            <a:off x="131849" y="1406129"/>
            <a:ext cx="5943600" cy="3453713"/>
          </a:xfrm>
          <a:prstGeom prst="rect">
            <a:avLst/>
          </a:prstGeom>
        </p:spPr>
        <p:style>
          <a:lnRef idx="2">
            <a:schemeClr val="accent6"/>
          </a:lnRef>
          <a:fillRef idx="1">
            <a:schemeClr val="lt1"/>
          </a:fillRef>
          <a:effectRef idx="0">
            <a:schemeClr val="accent6"/>
          </a:effectRef>
          <a:fontRef idx="minor">
            <a:schemeClr val="dk1"/>
          </a:fontRef>
        </p:style>
      </p:pic>
      <p:pic>
        <p:nvPicPr>
          <p:cNvPr id="8" name="Picture 7">
            <a:extLst>
              <a:ext uri="{FF2B5EF4-FFF2-40B4-BE49-F238E27FC236}">
                <a16:creationId xmlns:a16="http://schemas.microsoft.com/office/drawing/2014/main" id="{155E7B78-7216-4400-9BE9-A5664D508F95}"/>
              </a:ext>
            </a:extLst>
          </p:cNvPr>
          <p:cNvPicPr>
            <a:picLocks noChangeAspect="1"/>
          </p:cNvPicPr>
          <p:nvPr/>
        </p:nvPicPr>
        <p:blipFill>
          <a:blip r:embed="rId3"/>
          <a:stretch>
            <a:fillRect/>
          </a:stretch>
        </p:blipFill>
        <p:spPr>
          <a:xfrm>
            <a:off x="6175070" y="1570713"/>
            <a:ext cx="5943600" cy="3156912"/>
          </a:xfrm>
          <a:prstGeom prst="rect">
            <a:avLst/>
          </a:prstGeom>
        </p:spPr>
        <p:style>
          <a:lnRef idx="2">
            <a:schemeClr val="accent6"/>
          </a:lnRef>
          <a:fillRef idx="1">
            <a:schemeClr val="lt1"/>
          </a:fillRef>
          <a:effectRef idx="0">
            <a:schemeClr val="accent6"/>
          </a:effectRef>
          <a:fontRef idx="minor">
            <a:schemeClr val="dk1"/>
          </a:fontRef>
        </p:style>
      </p:pic>
      <p:pic>
        <p:nvPicPr>
          <p:cNvPr id="12" name="Picture 11">
            <a:extLst>
              <a:ext uri="{FF2B5EF4-FFF2-40B4-BE49-F238E27FC236}">
                <a16:creationId xmlns:a16="http://schemas.microsoft.com/office/drawing/2014/main" id="{6E7DF9B9-0F57-491E-BB93-17027AD5BD32}"/>
              </a:ext>
            </a:extLst>
          </p:cNvPr>
          <p:cNvPicPr>
            <a:picLocks noChangeAspect="1"/>
          </p:cNvPicPr>
          <p:nvPr/>
        </p:nvPicPr>
        <p:blipFill>
          <a:blip r:embed="rId4"/>
          <a:stretch>
            <a:fillRect/>
          </a:stretch>
        </p:blipFill>
        <p:spPr>
          <a:xfrm>
            <a:off x="6175070" y="1414220"/>
            <a:ext cx="5943600" cy="225136"/>
          </a:xfrm>
          <a:prstGeom prst="rect">
            <a:avLst/>
          </a:prstGeom>
        </p:spPr>
        <p:style>
          <a:lnRef idx="2">
            <a:schemeClr val="accent6"/>
          </a:lnRef>
          <a:fillRef idx="1">
            <a:schemeClr val="lt1"/>
          </a:fillRef>
          <a:effectRef idx="0">
            <a:schemeClr val="accent6"/>
          </a:effectRef>
          <a:fontRef idx="minor">
            <a:schemeClr val="dk1"/>
          </a:fontRef>
        </p:style>
      </p:pic>
      <p:sp>
        <p:nvSpPr>
          <p:cNvPr id="13" name="Content Placeholder 2">
            <a:extLst>
              <a:ext uri="{FF2B5EF4-FFF2-40B4-BE49-F238E27FC236}">
                <a16:creationId xmlns:a16="http://schemas.microsoft.com/office/drawing/2014/main" id="{EE23D75D-3CD7-4CD3-9B51-FC77FFE13C09}"/>
              </a:ext>
            </a:extLst>
          </p:cNvPr>
          <p:cNvSpPr txBox="1">
            <a:spLocks/>
          </p:cNvSpPr>
          <p:nvPr/>
        </p:nvSpPr>
        <p:spPr bwMode="gray">
          <a:xfrm>
            <a:off x="8297550" y="912461"/>
            <a:ext cx="1698641"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dirty="0"/>
              <a:t>Technological</a:t>
            </a:r>
            <a:endParaRPr lang="en-US" dirty="0"/>
          </a:p>
        </p:txBody>
      </p:sp>
      <p:sp>
        <p:nvSpPr>
          <p:cNvPr id="17" name="TextBox 16">
            <a:extLst>
              <a:ext uri="{FF2B5EF4-FFF2-40B4-BE49-F238E27FC236}">
                <a16:creationId xmlns:a16="http://schemas.microsoft.com/office/drawing/2014/main" id="{ADB01C66-68F2-4E10-B3FA-5AA5AD7BCBB5}"/>
              </a:ext>
            </a:extLst>
          </p:cNvPr>
          <p:cNvSpPr txBox="1"/>
          <p:nvPr/>
        </p:nvSpPr>
        <p:spPr bwMode="gray">
          <a:xfrm>
            <a:off x="240243" y="6581001"/>
            <a:ext cx="8828805" cy="276999"/>
          </a:xfrm>
          <a:prstGeom prst="rect">
            <a:avLst/>
          </a:prstGeom>
          <a:noFill/>
        </p:spPr>
        <p:txBody>
          <a:bodyPr wrap="square">
            <a:spAutoFit/>
          </a:bodyPr>
          <a:lstStyle/>
          <a:p>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spTree>
    <p:extLst>
      <p:ext uri="{BB962C8B-B14F-4D97-AF65-F5344CB8AC3E}">
        <p14:creationId xmlns:p14="http://schemas.microsoft.com/office/powerpoint/2010/main" val="114598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1462-9F5E-41CC-9867-EB94EB57F8FB}"/>
              </a:ext>
            </a:extLst>
          </p:cNvPr>
          <p:cNvSpPr>
            <a:spLocks noGrp="1"/>
          </p:cNvSpPr>
          <p:nvPr>
            <p:ph type="title"/>
          </p:nvPr>
        </p:nvSpPr>
        <p:spPr>
          <a:xfrm>
            <a:off x="478369" y="144001"/>
            <a:ext cx="9539571" cy="832839"/>
          </a:xfrm>
        </p:spPr>
        <p:txBody>
          <a:bodyPr/>
          <a:lstStyle/>
          <a:p>
            <a:r>
              <a:rPr lang="en-US" dirty="0"/>
              <a:t>Motif counting – ESU (FANMOD) algorithm </a:t>
            </a:r>
            <a:r>
              <a:rPr lang="en-US" sz="1800" dirty="0"/>
              <a:t>[Wernicke 2006]</a:t>
            </a:r>
            <a:endParaRPr lang="en-US" dirty="0"/>
          </a:p>
        </p:txBody>
      </p:sp>
      <p:sp>
        <p:nvSpPr>
          <p:cNvPr id="3" name="Content Placeholder 2">
            <a:extLst>
              <a:ext uri="{FF2B5EF4-FFF2-40B4-BE49-F238E27FC236}">
                <a16:creationId xmlns:a16="http://schemas.microsoft.com/office/drawing/2014/main" id="{06E75A7D-378F-4950-B08A-219001560B8F}"/>
              </a:ext>
            </a:extLst>
          </p:cNvPr>
          <p:cNvSpPr>
            <a:spLocks noGrp="1"/>
          </p:cNvSpPr>
          <p:nvPr>
            <p:ph idx="1"/>
          </p:nvPr>
        </p:nvSpPr>
        <p:spPr>
          <a:xfrm>
            <a:off x="5615873" y="900300"/>
            <a:ext cx="6063683" cy="2069816"/>
          </a:xfrm>
        </p:spPr>
        <p:txBody>
          <a:bodyPr/>
          <a:lstStyle/>
          <a:p>
            <a:r>
              <a:rPr lang="en-US" sz="1600" dirty="0"/>
              <a:t>EXT set of all the nodes that : </a:t>
            </a:r>
          </a:p>
          <a:p>
            <a:pPr marL="457200" indent="-457200">
              <a:buFont typeface="+mj-lt"/>
              <a:buAutoNum type="arabicPeriod"/>
            </a:pPr>
            <a:r>
              <a:rPr lang="en-US" sz="1600" dirty="0"/>
              <a:t>are adjacent to at least one of the nodes in SUB (guarantees expansion is a connected graph)</a:t>
            </a:r>
          </a:p>
          <a:p>
            <a:pPr marL="457200" indent="-457200">
              <a:buFont typeface="+mj-lt"/>
              <a:buAutoNum type="arabicPeriod"/>
            </a:pPr>
            <a:r>
              <a:rPr lang="en-US" sz="1600" dirty="0"/>
              <a:t>their numerical labels must be larger than the label of first element in SUB. (guarantees termination)</a:t>
            </a:r>
          </a:p>
        </p:txBody>
      </p:sp>
      <p:sp>
        <p:nvSpPr>
          <p:cNvPr id="4" name="Slide Number Placeholder 3">
            <a:extLst>
              <a:ext uri="{FF2B5EF4-FFF2-40B4-BE49-F238E27FC236}">
                <a16:creationId xmlns:a16="http://schemas.microsoft.com/office/drawing/2014/main" id="{1C7CA409-747D-41E1-A878-E017362668D5}"/>
              </a:ext>
            </a:extLst>
          </p:cNvPr>
          <p:cNvSpPr>
            <a:spLocks noGrp="1"/>
          </p:cNvSpPr>
          <p:nvPr>
            <p:ph type="sldNum" sz="quarter" idx="12"/>
          </p:nvPr>
        </p:nvSpPr>
        <p:spPr/>
        <p:txBody>
          <a:bodyPr/>
          <a:lstStyle/>
          <a:p>
            <a:fld id="{81561042-0DC2-4A04-AA50-F6D44EB20EBA}" type="slidenum">
              <a:rPr lang="en-US" smtClean="0"/>
              <a:t>12</a:t>
            </a:fld>
            <a:endParaRPr lang="en-US"/>
          </a:p>
        </p:txBody>
      </p:sp>
      <p:pic>
        <p:nvPicPr>
          <p:cNvPr id="6" name="Picture 5" descr="Diagram&#10;&#10;Description automatically generated">
            <a:extLst>
              <a:ext uri="{FF2B5EF4-FFF2-40B4-BE49-F238E27FC236}">
                <a16:creationId xmlns:a16="http://schemas.microsoft.com/office/drawing/2014/main" id="{2FD4DFDD-2332-491C-8484-7E2453DA6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9" y="4185753"/>
            <a:ext cx="4670116" cy="2561844"/>
          </a:xfrm>
          <a:prstGeom prst="rect">
            <a:avLst/>
          </a:prstGeom>
        </p:spPr>
      </p:pic>
      <p:sp>
        <p:nvSpPr>
          <p:cNvPr id="10" name="TextBox 9">
            <a:extLst>
              <a:ext uri="{FF2B5EF4-FFF2-40B4-BE49-F238E27FC236}">
                <a16:creationId xmlns:a16="http://schemas.microsoft.com/office/drawing/2014/main" id="{BE4A3495-5D93-4BB2-A249-07780DDB70A4}"/>
              </a:ext>
            </a:extLst>
          </p:cNvPr>
          <p:cNvSpPr txBox="1"/>
          <p:nvPr/>
        </p:nvSpPr>
        <p:spPr bwMode="gray">
          <a:xfrm>
            <a:off x="6513302" y="2970116"/>
            <a:ext cx="4268823" cy="492443"/>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1" dirty="0">
                <a:latin typeface="MinionPro-Regular"/>
              </a:rPr>
              <a:t>Many other algorithms have bee developed and tested</a:t>
            </a:r>
          </a:p>
          <a:p>
            <a:endParaRPr lang="en-US" sz="1200" u="sng" dirty="0">
              <a:latin typeface="MinionPro-Regular"/>
            </a:endParaRPr>
          </a:p>
        </p:txBody>
      </p:sp>
      <p:sp>
        <p:nvSpPr>
          <p:cNvPr id="12" name="TextBox 11">
            <a:extLst>
              <a:ext uri="{FF2B5EF4-FFF2-40B4-BE49-F238E27FC236}">
                <a16:creationId xmlns:a16="http://schemas.microsoft.com/office/drawing/2014/main" id="{4A917946-D85F-428D-854B-EFFB6F4740B6}"/>
              </a:ext>
            </a:extLst>
          </p:cNvPr>
          <p:cNvSpPr txBox="1"/>
          <p:nvPr/>
        </p:nvSpPr>
        <p:spPr bwMode="gray">
          <a:xfrm>
            <a:off x="4246074" y="6285932"/>
            <a:ext cx="1080314" cy="461665"/>
          </a:xfrm>
          <a:prstGeom prst="rect">
            <a:avLst/>
          </a:prstGeom>
          <a:noFill/>
        </p:spPr>
        <p:txBody>
          <a:bodyPr wrap="square">
            <a:spAutoFit/>
          </a:bodyPr>
          <a:lstStyle/>
          <a:p>
            <a:r>
              <a:rPr lang="en-US" sz="600" u="sng" dirty="0"/>
              <a:t>Author:</a:t>
            </a:r>
            <a:r>
              <a:rPr lang="en-US" sz="600" dirty="0"/>
              <a:t> CC BY-SA 3.0, https://en.wikipedia.org/w/index.php?curid=36822191</a:t>
            </a:r>
          </a:p>
        </p:txBody>
      </p:sp>
      <p:sp>
        <p:nvSpPr>
          <p:cNvPr id="15" name="TextBox 14">
            <a:extLst>
              <a:ext uri="{FF2B5EF4-FFF2-40B4-BE49-F238E27FC236}">
                <a16:creationId xmlns:a16="http://schemas.microsoft.com/office/drawing/2014/main" id="{47C7E266-9925-4A43-BAFE-7CCDC5AD70E8}"/>
              </a:ext>
            </a:extLst>
          </p:cNvPr>
          <p:cNvSpPr txBox="1"/>
          <p:nvPr/>
        </p:nvSpPr>
        <p:spPr bwMode="gray">
          <a:xfrm>
            <a:off x="478369" y="3959255"/>
            <a:ext cx="4848019" cy="338554"/>
          </a:xfrm>
          <a:prstGeom prst="rect">
            <a:avLst/>
          </a:prstGeom>
          <a:noFill/>
        </p:spPr>
        <p:txBody>
          <a:bodyPr wrap="square">
            <a:spAutoFit/>
          </a:bodyPr>
          <a:lstStyle/>
          <a:p>
            <a:r>
              <a:rPr lang="en-US" sz="800" b="1" i="0" dirty="0"/>
              <a:t>[Wernicke 2006]</a:t>
            </a:r>
            <a:r>
              <a:rPr lang="en-US" sz="800" i="0" dirty="0"/>
              <a:t> Wernicke S (2006). "Efficient detection of network motifs". </a:t>
            </a:r>
            <a:r>
              <a:rPr lang="en-US" sz="800" i="1" dirty="0"/>
              <a:t>IEEE/ACM Transactions on Computational Biology and Bioinformatics</a:t>
            </a:r>
            <a:r>
              <a:rPr lang="en-US" sz="800" i="0" dirty="0"/>
              <a:t>. </a:t>
            </a:r>
            <a:r>
              <a:rPr lang="en-US" sz="800" b="1" i="0" dirty="0"/>
              <a:t>3</a:t>
            </a:r>
            <a:r>
              <a:rPr lang="en-US" sz="800" i="0" dirty="0"/>
              <a:t> (4): 347–359. </a:t>
            </a:r>
          </a:p>
        </p:txBody>
      </p:sp>
      <p:pic>
        <p:nvPicPr>
          <p:cNvPr id="17" name="Picture 16">
            <a:extLst>
              <a:ext uri="{FF2B5EF4-FFF2-40B4-BE49-F238E27FC236}">
                <a16:creationId xmlns:a16="http://schemas.microsoft.com/office/drawing/2014/main" id="{B10D2D13-549E-47E9-A045-46F57962A273}"/>
              </a:ext>
            </a:extLst>
          </p:cNvPr>
          <p:cNvPicPr>
            <a:picLocks noChangeAspect="1"/>
          </p:cNvPicPr>
          <p:nvPr/>
        </p:nvPicPr>
        <p:blipFill>
          <a:blip r:embed="rId4"/>
          <a:stretch>
            <a:fillRect/>
          </a:stretch>
        </p:blipFill>
        <p:spPr>
          <a:xfrm>
            <a:off x="512444" y="822178"/>
            <a:ext cx="4957772" cy="3178192"/>
          </a:xfrm>
          <a:prstGeom prst="rect">
            <a:avLst/>
          </a:prstGeom>
          <a:ln>
            <a:solidFill>
              <a:schemeClr val="tx1"/>
            </a:solidFill>
          </a:ln>
        </p:spPr>
      </p:pic>
      <p:pic>
        <p:nvPicPr>
          <p:cNvPr id="19" name="Picture 18">
            <a:extLst>
              <a:ext uri="{FF2B5EF4-FFF2-40B4-BE49-F238E27FC236}">
                <a16:creationId xmlns:a16="http://schemas.microsoft.com/office/drawing/2014/main" id="{192882F5-7D34-43B6-9B24-7BA17FBF251E}"/>
              </a:ext>
            </a:extLst>
          </p:cNvPr>
          <p:cNvPicPr>
            <a:picLocks noChangeAspect="1"/>
          </p:cNvPicPr>
          <p:nvPr/>
        </p:nvPicPr>
        <p:blipFill>
          <a:blip r:embed="rId5"/>
          <a:stretch>
            <a:fillRect/>
          </a:stretch>
        </p:blipFill>
        <p:spPr>
          <a:xfrm>
            <a:off x="5811168" y="3285366"/>
            <a:ext cx="5512666" cy="3427926"/>
          </a:xfrm>
          <a:prstGeom prst="rect">
            <a:avLst/>
          </a:prstGeom>
        </p:spPr>
      </p:pic>
      <p:sp>
        <p:nvSpPr>
          <p:cNvPr id="21" name="TextBox 20">
            <a:extLst>
              <a:ext uri="{FF2B5EF4-FFF2-40B4-BE49-F238E27FC236}">
                <a16:creationId xmlns:a16="http://schemas.microsoft.com/office/drawing/2014/main" id="{0D9FB49F-F0D4-4AA9-8DC9-4F5C05D01AF7}"/>
              </a:ext>
            </a:extLst>
          </p:cNvPr>
          <p:cNvSpPr txBox="1"/>
          <p:nvPr/>
        </p:nvSpPr>
        <p:spPr bwMode="gray">
          <a:xfrm>
            <a:off x="6187276" y="6617201"/>
            <a:ext cx="4610215" cy="253916"/>
          </a:xfrm>
          <a:prstGeom prst="rect">
            <a:avLst/>
          </a:prstGeom>
          <a:noFill/>
        </p:spPr>
        <p:txBody>
          <a:bodyPr wrap="square">
            <a:spAutoFit/>
          </a:bodyPr>
          <a:lstStyle/>
          <a:p>
            <a:r>
              <a:rPr lang="en-US" sz="1050" u="sng" dirty="0">
                <a:latin typeface="MinionPro-Regular"/>
              </a:rPr>
              <a:t>https://en.wikipedia.org/wiki/Network_motif#Motif_discovery_algorithms</a:t>
            </a:r>
          </a:p>
        </p:txBody>
      </p:sp>
    </p:spTree>
    <p:extLst>
      <p:ext uri="{BB962C8B-B14F-4D97-AF65-F5344CB8AC3E}">
        <p14:creationId xmlns:p14="http://schemas.microsoft.com/office/powerpoint/2010/main" val="15222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9078-6C49-42A0-B550-6D47CF46F39F}"/>
              </a:ext>
            </a:extLst>
          </p:cNvPr>
          <p:cNvSpPr>
            <a:spLocks noGrp="1"/>
          </p:cNvSpPr>
          <p:nvPr>
            <p:ph type="title"/>
          </p:nvPr>
        </p:nvSpPr>
        <p:spPr/>
        <p:txBody>
          <a:bodyPr/>
          <a:lstStyle/>
          <a:p>
            <a:r>
              <a:rPr lang="pt-BR" dirty="0"/>
              <a:t>Motif caveats</a:t>
            </a:r>
            <a:endParaRPr lang="en-US" dirty="0"/>
          </a:p>
        </p:txBody>
      </p:sp>
      <p:sp>
        <p:nvSpPr>
          <p:cNvPr id="3" name="Content Placeholder 2">
            <a:extLst>
              <a:ext uri="{FF2B5EF4-FFF2-40B4-BE49-F238E27FC236}">
                <a16:creationId xmlns:a16="http://schemas.microsoft.com/office/drawing/2014/main" id="{FF8A2AEB-D782-4BEE-BDCC-3777A4A2A273}"/>
              </a:ext>
            </a:extLst>
          </p:cNvPr>
          <p:cNvSpPr>
            <a:spLocks noGrp="1"/>
          </p:cNvSpPr>
          <p:nvPr>
            <p:ph idx="1"/>
          </p:nvPr>
        </p:nvSpPr>
        <p:spPr>
          <a:xfrm>
            <a:off x="359308" y="1979116"/>
            <a:ext cx="11473384" cy="2899768"/>
          </a:xfrm>
        </p:spPr>
        <p:txBody>
          <a:bodyPr/>
          <a:lstStyle/>
          <a:p>
            <a:r>
              <a:rPr lang="pt-BR" b="1" dirty="0"/>
              <a:t>Caveats</a:t>
            </a:r>
          </a:p>
          <a:p>
            <a:pPr marL="342900" indent="-342900">
              <a:buFont typeface="Arial" panose="020B0604020202020204" pitchFamily="34" charset="0"/>
              <a:buChar char="•"/>
            </a:pPr>
            <a:r>
              <a:rPr lang="pt-BR" dirty="0"/>
              <a:t>Stability of a network structure not necessary imply function stability [Igram et al. 2006]</a:t>
            </a:r>
          </a:p>
          <a:p>
            <a:pPr marL="342900" indent="-342900">
              <a:buFont typeface="Arial" panose="020B0604020202020204" pitchFamily="34" charset="0"/>
              <a:buChar char="•"/>
            </a:pPr>
            <a:r>
              <a:rPr lang="pt-BR" dirty="0"/>
              <a:t>Network structure not always imply function </a:t>
            </a:r>
            <a:r>
              <a:rPr lang="en-US" dirty="0"/>
              <a:t>[Voigt et al. 2005]</a:t>
            </a:r>
          </a:p>
          <a:p>
            <a:pPr marL="342900" indent="-342900">
              <a:buFont typeface="Arial" panose="020B0604020202020204" pitchFamily="34" charset="0"/>
              <a:buChar char="•"/>
            </a:pPr>
            <a:r>
              <a:rPr lang="en-US" dirty="0"/>
              <a:t>Static analysis might hide the relationship between structure and function</a:t>
            </a:r>
          </a:p>
          <a:p>
            <a:pPr marL="584194" lvl="1" indent="-342900">
              <a:buFont typeface="Arial" panose="020B0604020202020204" pitchFamily="34" charset="0"/>
              <a:buChar char="•"/>
            </a:pPr>
            <a:r>
              <a:rPr lang="en-US" dirty="0"/>
              <a:t>Temporal network motifs have been investigated [</a:t>
            </a:r>
            <a:r>
              <a:rPr lang="en-US" dirty="0" err="1"/>
              <a:t>Braha</a:t>
            </a:r>
            <a:r>
              <a:rPr lang="en-US" dirty="0"/>
              <a:t> &amp; Bar-Yam 2009][</a:t>
            </a:r>
            <a:r>
              <a:rPr lang="en-US" dirty="0" err="1"/>
              <a:t>Holme</a:t>
            </a:r>
            <a:r>
              <a:rPr lang="en-US" dirty="0"/>
              <a:t> &amp; </a:t>
            </a:r>
            <a:r>
              <a:rPr lang="en-US" sz="2000" dirty="0" err="1"/>
              <a:t>Saramäki</a:t>
            </a:r>
            <a:r>
              <a:rPr lang="en-US" sz="2000" dirty="0"/>
              <a:t> 2012]</a:t>
            </a:r>
            <a:endParaRPr lang="en-US" dirty="0"/>
          </a:p>
          <a:p>
            <a:endParaRPr lang="en-US" dirty="0"/>
          </a:p>
        </p:txBody>
      </p:sp>
      <p:sp>
        <p:nvSpPr>
          <p:cNvPr id="4" name="Slide Number Placeholder 3">
            <a:extLst>
              <a:ext uri="{FF2B5EF4-FFF2-40B4-BE49-F238E27FC236}">
                <a16:creationId xmlns:a16="http://schemas.microsoft.com/office/drawing/2014/main" id="{EA42F139-B86B-4A39-B82B-C2D06003938F}"/>
              </a:ext>
            </a:extLst>
          </p:cNvPr>
          <p:cNvSpPr>
            <a:spLocks noGrp="1"/>
          </p:cNvSpPr>
          <p:nvPr>
            <p:ph type="sldNum" sz="quarter" idx="12"/>
          </p:nvPr>
        </p:nvSpPr>
        <p:spPr/>
        <p:txBody>
          <a:bodyPr/>
          <a:lstStyle/>
          <a:p>
            <a:fld id="{81561042-0DC2-4A04-AA50-F6D44EB20EBA}" type="slidenum">
              <a:rPr lang="en-US" smtClean="0"/>
              <a:t>13</a:t>
            </a:fld>
            <a:endParaRPr lang="en-US"/>
          </a:p>
        </p:txBody>
      </p:sp>
      <p:sp>
        <p:nvSpPr>
          <p:cNvPr id="6" name="TextBox 5">
            <a:extLst>
              <a:ext uri="{FF2B5EF4-FFF2-40B4-BE49-F238E27FC236}">
                <a16:creationId xmlns:a16="http://schemas.microsoft.com/office/drawing/2014/main" id="{FCAC3B79-4310-42A9-9541-618A557E8CC5}"/>
              </a:ext>
            </a:extLst>
          </p:cNvPr>
          <p:cNvSpPr txBox="1"/>
          <p:nvPr/>
        </p:nvSpPr>
        <p:spPr bwMode="gray">
          <a:xfrm>
            <a:off x="63512" y="5698336"/>
            <a:ext cx="11954317" cy="1015663"/>
          </a:xfrm>
          <a:prstGeom prst="rect">
            <a:avLst/>
          </a:prstGeom>
          <a:noFill/>
        </p:spPr>
        <p:txBody>
          <a:bodyPr wrap="square">
            <a:spAutoFit/>
          </a:bodyPr>
          <a:lstStyle/>
          <a:p>
            <a:r>
              <a:rPr lang="en-US" sz="1200" b="1" dirty="0"/>
              <a:t>[</a:t>
            </a:r>
            <a:r>
              <a:rPr lang="en-US" sz="1200" b="1" dirty="0" err="1"/>
              <a:t>Braha</a:t>
            </a:r>
            <a:r>
              <a:rPr lang="en-US" sz="1200" b="1" dirty="0"/>
              <a:t> &amp; Bar-Yam 2009] </a:t>
            </a:r>
            <a:r>
              <a:rPr lang="en-US" sz="1200" dirty="0" err="1"/>
              <a:t>Braha</a:t>
            </a:r>
            <a:r>
              <a:rPr lang="en-US" sz="1200" dirty="0"/>
              <a:t> D., Bar-Yam Y. (2009). “Time-Dependent Complex Networks: Dynamic Centrality, Dynamic Motifs, and Cycles of Social Interactions.” In: Gross T., </a:t>
            </a:r>
            <a:r>
              <a:rPr lang="en-US" sz="1200" dirty="0" err="1"/>
              <a:t>Sayama</a:t>
            </a:r>
            <a:r>
              <a:rPr lang="en-US" sz="1200" dirty="0"/>
              <a:t> H. (eds) </a:t>
            </a:r>
            <a:r>
              <a:rPr lang="en-US" sz="1200" i="1" dirty="0"/>
              <a:t>Adaptive Networks. Understanding Complex Systems</a:t>
            </a:r>
            <a:r>
              <a:rPr lang="en-US" sz="1200" dirty="0"/>
              <a:t>. Springer, Berlin, Heidelberg</a:t>
            </a:r>
          </a:p>
          <a:p>
            <a:r>
              <a:rPr lang="en-US" sz="1200" b="1" dirty="0"/>
              <a:t>[</a:t>
            </a:r>
            <a:r>
              <a:rPr lang="en-US" sz="1200" b="1" dirty="0" err="1"/>
              <a:t>Holme</a:t>
            </a:r>
            <a:r>
              <a:rPr lang="en-US" sz="1200" b="1" dirty="0"/>
              <a:t> &amp; </a:t>
            </a:r>
            <a:r>
              <a:rPr lang="en-US" sz="1200" b="1" dirty="0" err="1"/>
              <a:t>Saramäki</a:t>
            </a:r>
            <a:r>
              <a:rPr lang="en-US" sz="1200" b="1" dirty="0"/>
              <a:t> 2012]</a:t>
            </a:r>
            <a:r>
              <a:rPr lang="en-US" sz="1200" dirty="0"/>
              <a:t> </a:t>
            </a:r>
            <a:r>
              <a:rPr lang="en-US" sz="1200" dirty="0" err="1"/>
              <a:t>Holme</a:t>
            </a:r>
            <a:r>
              <a:rPr lang="en-US" sz="1200" dirty="0"/>
              <a:t>, P., &amp; </a:t>
            </a:r>
            <a:r>
              <a:rPr lang="en-US" sz="1200" dirty="0" err="1"/>
              <a:t>Saramäki</a:t>
            </a:r>
            <a:r>
              <a:rPr lang="en-US" sz="1200" dirty="0"/>
              <a:t>, J. (2012). Temporal networks. </a:t>
            </a:r>
            <a:r>
              <a:rPr lang="en-US" sz="1200" i="1" dirty="0"/>
              <a:t>Physics reports</a:t>
            </a:r>
            <a:r>
              <a:rPr lang="en-US" sz="1200" dirty="0"/>
              <a:t>, </a:t>
            </a:r>
            <a:r>
              <a:rPr lang="en-US" sz="1200" i="1" dirty="0"/>
              <a:t>519</a:t>
            </a:r>
            <a:r>
              <a:rPr lang="en-US" sz="1200" dirty="0"/>
              <a:t>(3), 97-125.</a:t>
            </a:r>
            <a:endParaRPr lang="en-US" sz="1200" b="1" dirty="0"/>
          </a:p>
          <a:p>
            <a:r>
              <a:rPr lang="en-US" sz="1200" b="1" dirty="0"/>
              <a:t>[Ingram et al. 2006] </a:t>
            </a:r>
            <a:r>
              <a:rPr lang="en-US" sz="1200" dirty="0"/>
              <a:t>Ingram PJ, Stumpf MP, Stark J (2006). "Network motifs: structure does not determine function".</a:t>
            </a:r>
            <a:r>
              <a:rPr lang="en-US" sz="1200" i="1" dirty="0"/>
              <a:t> BMC Genomics.</a:t>
            </a:r>
            <a:r>
              <a:rPr lang="en-US" sz="1200" dirty="0"/>
              <a:t> 7: 108.</a:t>
            </a:r>
          </a:p>
          <a:p>
            <a:r>
              <a:rPr lang="en-US" sz="1200" b="1" dirty="0"/>
              <a:t>[Voigt et al. 2005] </a:t>
            </a:r>
            <a:r>
              <a:rPr lang="en-US" sz="1200" dirty="0"/>
              <a:t>Voigt CA, Wolf DM, Arkin AP (2005). "The Bacillus subtilis sin operon: an evolvable network motif". </a:t>
            </a:r>
            <a:r>
              <a:rPr lang="en-US" sz="1200" i="1" dirty="0"/>
              <a:t>Genetics.</a:t>
            </a:r>
            <a:r>
              <a:rPr lang="en-US" sz="1200" dirty="0"/>
              <a:t> 169 (3): 1187–202.</a:t>
            </a:r>
          </a:p>
        </p:txBody>
      </p:sp>
    </p:spTree>
    <p:extLst>
      <p:ext uri="{BB962C8B-B14F-4D97-AF65-F5344CB8AC3E}">
        <p14:creationId xmlns:p14="http://schemas.microsoft.com/office/powerpoint/2010/main" val="2822234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8BE1-3776-419C-9050-7446674DFF5C}"/>
              </a:ext>
            </a:extLst>
          </p:cNvPr>
          <p:cNvSpPr>
            <a:spLocks noGrp="1"/>
          </p:cNvSpPr>
          <p:nvPr>
            <p:ph type="title"/>
          </p:nvPr>
        </p:nvSpPr>
        <p:spPr/>
        <p:txBody>
          <a:bodyPr/>
          <a:lstStyle/>
          <a:p>
            <a:r>
              <a:rPr lang="pt-BR" dirty="0"/>
              <a:t>Motif-based spectral clustering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81CDD7-37B0-4D3F-BE02-9960F2B96587}"/>
                  </a:ext>
                </a:extLst>
              </p:cNvPr>
              <p:cNvSpPr>
                <a:spLocks noGrp="1"/>
              </p:cNvSpPr>
              <p:nvPr>
                <p:ph idx="1"/>
              </p:nvPr>
            </p:nvSpPr>
            <p:spPr>
              <a:xfrm>
                <a:off x="478369" y="1213308"/>
                <a:ext cx="11473384" cy="6041654"/>
              </a:xfrm>
            </p:spPr>
            <p:txBody>
              <a:bodyPr/>
              <a:lstStyle/>
              <a:p>
                <a:r>
                  <a:rPr lang="pt-BR" dirty="0"/>
                  <a:t>Goal: find clusters of motifs, </a:t>
                </a:r>
              </a:p>
              <a:p>
                <a:r>
                  <a:rPr lang="pt-BR" dirty="0"/>
                  <a:t>How: find clusters that minimize the number of motif that are cut</a:t>
                </a:r>
              </a:p>
              <a:p>
                <a:r>
                  <a:rPr lang="pt-BR" b="1" dirty="0"/>
                  <a:t>Definitions</a:t>
                </a:r>
              </a:p>
              <a:p>
                <a:r>
                  <a:rPr lang="pt-BR" u="sng" dirty="0"/>
                  <a:t>Motif-cuts</a:t>
                </a:r>
                <a:r>
                  <a:rPr lang="pt-BR" dirty="0"/>
                  <a:t>: number of motifs whose at least one edge is cut by the clustering</a:t>
                </a:r>
              </a:p>
              <a:p>
                <a:r>
                  <a:rPr lang="pt-BR" u="sng" dirty="0"/>
                  <a:t>Motif-volume</a:t>
                </a:r>
                <a:r>
                  <a:rPr lang="pt-BR" dirty="0"/>
                  <a:t>: number of nodes participating in a certain motif type</a:t>
                </a:r>
              </a:p>
              <a:p>
                <a:r>
                  <a:rPr lang="pt-BR" u="sng" dirty="0"/>
                  <a:t>Motif Conductance</a:t>
                </a:r>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𝑀𝑜𝑡𝑖𝑓𝐶𝑢𝑡𝑠</m:t>
                        </m:r>
                      </m:num>
                      <m:den>
                        <m:r>
                          <a:rPr lang="en-US" b="0" i="1" smtClean="0">
                            <a:latin typeface="Cambria Math" panose="02040503050406030204" pitchFamily="18" charset="0"/>
                          </a:rPr>
                          <m:t>𝑀𝑜𝑡𝑖𝑓𝑉𝑜𝑙𝑢𝑚𝑒</m:t>
                        </m:r>
                      </m:den>
                    </m:f>
                  </m:oMath>
                </a14:m>
                <a:r>
                  <a:rPr lang="pt-BR" dirty="0"/>
                  <a:t>, where S is the set of nodes that minizes conductance.</a:t>
                </a:r>
              </a:p>
              <a:p>
                <a:r>
                  <a:rPr lang="pt-BR" dirty="0"/>
                  <a:t>This is an NP-Hard problem... One approximation is the </a:t>
                </a:r>
                <a:r>
                  <a:rPr lang="pt-BR" b="1" dirty="0"/>
                  <a:t>Motif-based Spectral Clustering</a:t>
                </a:r>
                <a:r>
                  <a:rPr lang="pt-BR" dirty="0"/>
                  <a:t>:</a:t>
                </a:r>
              </a:p>
              <a:p>
                <a:pPr marL="342900" indent="-342900">
                  <a:buFont typeface="Arial" panose="020B0604020202020204" pitchFamily="34" charset="0"/>
                  <a:buChar char="•"/>
                </a:pPr>
                <a:r>
                  <a:rPr lang="pt-BR" dirty="0"/>
                  <a:t>Step-1 Preprocessing – create a weighted graph </a:t>
                </a:r>
                <a:r>
                  <a:rPr lang="pt-BR" i="1" dirty="0"/>
                  <a:t>W</a:t>
                </a:r>
                <a:r>
                  <a:rPr lang="pt-BR" dirty="0"/>
                  <a:t> by counting the number of times a motif edge appears</a:t>
                </a:r>
              </a:p>
              <a:p>
                <a:pPr marL="342900" indent="-342900">
                  <a:buFont typeface="Arial" panose="020B0604020202020204" pitchFamily="34" charset="0"/>
                  <a:buChar char="•"/>
                </a:pPr>
                <a:r>
                  <a:rPr lang="pt-BR" dirty="0"/>
                  <a:t>Step-2 Decomposition – use standard special clustering on the Weighted graph</a:t>
                </a:r>
              </a:p>
              <a:p>
                <a:pPr marL="342900" indent="-342900">
                  <a:buFont typeface="Arial" panose="020B0604020202020204" pitchFamily="34" charset="0"/>
                  <a:buChar char="•"/>
                </a:pPr>
                <a:r>
                  <a:rPr lang="pt-BR" dirty="0"/>
                  <a:t>Step-3 Grouping – same as spectral clustering</a:t>
                </a:r>
              </a:p>
              <a:p>
                <a:r>
                  <a:rPr lang="pt-BR" dirty="0"/>
                  <a:t> 	</a:t>
                </a:r>
              </a:p>
              <a:p>
                <a:endParaRPr lang="pt-BR" dirty="0"/>
              </a:p>
              <a:p>
                <a:endParaRPr lang="en-US" dirty="0"/>
              </a:p>
            </p:txBody>
          </p:sp>
        </mc:Choice>
        <mc:Fallback xmlns="">
          <p:sp>
            <p:nvSpPr>
              <p:cNvPr id="3" name="Content Placeholder 2">
                <a:extLst>
                  <a:ext uri="{FF2B5EF4-FFF2-40B4-BE49-F238E27FC236}">
                    <a16:creationId xmlns:a16="http://schemas.microsoft.com/office/drawing/2014/main" id="{4C81CDD7-37B0-4D3F-BE02-9960F2B96587}"/>
                  </a:ext>
                </a:extLst>
              </p:cNvPr>
              <p:cNvSpPr>
                <a:spLocks noGrp="1" noRot="1" noChangeAspect="1" noMove="1" noResize="1" noEditPoints="1" noAdjustHandles="1" noChangeArrowheads="1" noChangeShapeType="1" noTextEdit="1"/>
              </p:cNvSpPr>
              <p:nvPr>
                <p:ph idx="1"/>
              </p:nvPr>
            </p:nvSpPr>
            <p:spPr>
              <a:xfrm>
                <a:off x="478369" y="1213308"/>
                <a:ext cx="11473384" cy="6041654"/>
              </a:xfrm>
              <a:blipFill>
                <a:blip r:embed="rId3"/>
                <a:stretch>
                  <a:fillRect l="-1275" t="-908" r="-10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865658-0042-4A2E-8526-95F6FD669538}"/>
              </a:ext>
            </a:extLst>
          </p:cNvPr>
          <p:cNvSpPr>
            <a:spLocks noGrp="1"/>
          </p:cNvSpPr>
          <p:nvPr>
            <p:ph type="sldNum" sz="quarter" idx="12"/>
          </p:nvPr>
        </p:nvSpPr>
        <p:spPr/>
        <p:txBody>
          <a:bodyPr/>
          <a:lstStyle/>
          <a:p>
            <a:fld id="{81561042-0DC2-4A04-AA50-F6D44EB20EBA}" type="slidenum">
              <a:rPr lang="en-US" smtClean="0"/>
              <a:t>14</a:t>
            </a:fld>
            <a:endParaRPr lang="en-US"/>
          </a:p>
        </p:txBody>
      </p:sp>
      <p:sp>
        <p:nvSpPr>
          <p:cNvPr id="6" name="TextBox 5">
            <a:extLst>
              <a:ext uri="{FF2B5EF4-FFF2-40B4-BE49-F238E27FC236}">
                <a16:creationId xmlns:a16="http://schemas.microsoft.com/office/drawing/2014/main" id="{3291F366-D3A8-419B-99B2-6DA6656656A3}"/>
              </a:ext>
            </a:extLst>
          </p:cNvPr>
          <p:cNvSpPr txBox="1"/>
          <p:nvPr/>
        </p:nvSpPr>
        <p:spPr bwMode="gray">
          <a:xfrm>
            <a:off x="359308" y="6163639"/>
            <a:ext cx="11473384" cy="646331"/>
          </a:xfrm>
          <a:prstGeom prst="rect">
            <a:avLst/>
          </a:prstGeom>
          <a:noFill/>
        </p:spPr>
        <p:txBody>
          <a:bodyPr wrap="square">
            <a:spAutoFit/>
          </a:bodyPr>
          <a:lstStyle/>
          <a:p>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p:txBody>
      </p:sp>
    </p:spTree>
    <p:extLst>
      <p:ext uri="{BB962C8B-B14F-4D97-AF65-F5344CB8AC3E}">
        <p14:creationId xmlns:p14="http://schemas.microsoft.com/office/powerpoint/2010/main" val="1479837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454F-5322-43EF-A004-428B250AC11A}"/>
              </a:ext>
            </a:extLst>
          </p:cNvPr>
          <p:cNvSpPr>
            <a:spLocks noGrp="1"/>
          </p:cNvSpPr>
          <p:nvPr>
            <p:ph type="title"/>
          </p:nvPr>
        </p:nvSpPr>
        <p:spPr/>
        <p:txBody>
          <a:bodyPr/>
          <a:lstStyle/>
          <a:p>
            <a:r>
              <a:rPr lang="pt-BR" dirty="0"/>
              <a:t>Graphlets</a:t>
            </a:r>
            <a:endParaRPr lang="en-US" dirty="0"/>
          </a:p>
        </p:txBody>
      </p:sp>
      <p:sp>
        <p:nvSpPr>
          <p:cNvPr id="4" name="Slide Number Placeholder 3">
            <a:extLst>
              <a:ext uri="{FF2B5EF4-FFF2-40B4-BE49-F238E27FC236}">
                <a16:creationId xmlns:a16="http://schemas.microsoft.com/office/drawing/2014/main" id="{6EA9BA69-7FBB-40F0-9DB3-91A7CEF910FC}"/>
              </a:ext>
            </a:extLst>
          </p:cNvPr>
          <p:cNvSpPr>
            <a:spLocks noGrp="1"/>
          </p:cNvSpPr>
          <p:nvPr>
            <p:ph type="sldNum" sz="quarter" idx="12"/>
          </p:nvPr>
        </p:nvSpPr>
        <p:spPr/>
        <p:txBody>
          <a:bodyPr/>
          <a:lstStyle/>
          <a:p>
            <a:fld id="{81561042-0DC2-4A04-AA50-F6D44EB20EBA}" type="slidenum">
              <a:rPr lang="en-US" smtClean="0"/>
              <a:t>15</a:t>
            </a:fld>
            <a:endParaRPr lang="en-US"/>
          </a:p>
        </p:txBody>
      </p:sp>
      <p:pic>
        <p:nvPicPr>
          <p:cNvPr id="6" name="Picture 5">
            <a:extLst>
              <a:ext uri="{FF2B5EF4-FFF2-40B4-BE49-F238E27FC236}">
                <a16:creationId xmlns:a16="http://schemas.microsoft.com/office/drawing/2014/main" id="{C99ED50A-03C4-4381-982A-FA7BDD9B28BD}"/>
              </a:ext>
            </a:extLst>
          </p:cNvPr>
          <p:cNvPicPr>
            <a:picLocks noChangeAspect="1"/>
          </p:cNvPicPr>
          <p:nvPr/>
        </p:nvPicPr>
        <p:blipFill>
          <a:blip r:embed="rId3"/>
          <a:stretch>
            <a:fillRect/>
          </a:stretch>
        </p:blipFill>
        <p:spPr>
          <a:xfrm>
            <a:off x="240247" y="946296"/>
            <a:ext cx="7737424" cy="4455043"/>
          </a:xfrm>
          <a:prstGeom prst="rect">
            <a:avLst/>
          </a:prstGeom>
        </p:spPr>
      </p:pic>
      <p:sp>
        <p:nvSpPr>
          <p:cNvPr id="8" name="TextBox 7">
            <a:extLst>
              <a:ext uri="{FF2B5EF4-FFF2-40B4-BE49-F238E27FC236}">
                <a16:creationId xmlns:a16="http://schemas.microsoft.com/office/drawing/2014/main" id="{A8EA5396-FC67-4940-AC85-5CA8941F5AA5}"/>
              </a:ext>
            </a:extLst>
          </p:cNvPr>
          <p:cNvSpPr txBox="1"/>
          <p:nvPr/>
        </p:nvSpPr>
        <p:spPr bwMode="gray">
          <a:xfrm>
            <a:off x="8133116" y="1166672"/>
            <a:ext cx="3935596" cy="1477328"/>
          </a:xfrm>
          <a:prstGeom prst="rect">
            <a:avLst/>
          </a:prstGeom>
          <a:noFill/>
        </p:spPr>
        <p:txBody>
          <a:bodyPr wrap="square">
            <a:spAutoFit/>
          </a:bodyPr>
          <a:lstStyle/>
          <a:p>
            <a:pPr algn="l"/>
            <a:r>
              <a:rPr lang="en-US" sz="1800" b="0" i="0" u="none" strike="noStrike" baseline="0" dirty="0">
                <a:latin typeface="AdvMT_RM"/>
              </a:rPr>
              <a:t>Automorphism orbits 0,1,2, </a:t>
            </a:r>
            <a:r>
              <a:rPr lang="en-US" sz="1800" b="0" i="0" u="none" strike="noStrike" baseline="0" dirty="0">
                <a:latin typeface="AdvP4C4E59"/>
              </a:rPr>
              <a:t>. . . </a:t>
            </a:r>
            <a:r>
              <a:rPr lang="en-US" sz="1800" b="0" i="0" u="none" strike="noStrike" baseline="0" dirty="0">
                <a:latin typeface="AdvMT_RM"/>
              </a:rPr>
              <a:t>, 72 for the thirty 2, 3, 4, and 5-node graphlets </a:t>
            </a:r>
            <a:r>
              <a:rPr lang="en-US" sz="1800" b="0" i="0" u="none" strike="noStrike" baseline="0" dirty="0">
                <a:latin typeface="AdvP696A"/>
              </a:rPr>
              <a:t>G</a:t>
            </a:r>
            <a:r>
              <a:rPr lang="en-US" sz="800" b="0" i="0" u="none" strike="noStrike" baseline="0" dirty="0">
                <a:latin typeface="AdvMT_RM"/>
              </a:rPr>
              <a:t>0</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1</a:t>
            </a:r>
            <a:r>
              <a:rPr lang="en-US" sz="1800" b="0" i="0" u="none" strike="noStrike" baseline="0" dirty="0">
                <a:latin typeface="AdvMT_RM"/>
              </a:rPr>
              <a:t>, </a:t>
            </a:r>
            <a:r>
              <a:rPr lang="en-US" sz="1800" b="0" i="0" u="none" strike="noStrike" baseline="0" dirty="0">
                <a:latin typeface="AdvP4C4E59"/>
              </a:rPr>
              <a:t>. . . </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29</a:t>
            </a:r>
            <a:r>
              <a:rPr lang="en-US" sz="1800" b="0" i="0" u="none" strike="noStrike" baseline="0" dirty="0">
                <a:latin typeface="AdvMT_RM"/>
              </a:rPr>
              <a:t>. In a graphlet </a:t>
            </a:r>
            <a:r>
              <a:rPr lang="en-US" sz="1800" b="0" i="0" u="none" strike="noStrike" baseline="0" dirty="0">
                <a:latin typeface="AdvP696A"/>
              </a:rPr>
              <a:t>G</a:t>
            </a:r>
            <a:r>
              <a:rPr lang="en-US" sz="800" b="0" i="0" u="none" strike="noStrike" baseline="0" dirty="0">
                <a:latin typeface="AdvP696A"/>
              </a:rPr>
              <a:t>i</a:t>
            </a:r>
            <a:r>
              <a:rPr lang="en-US" sz="1800" b="0" i="0" u="none" strike="noStrike" baseline="0" dirty="0">
                <a:latin typeface="AdvMT_RM"/>
              </a:rPr>
              <a:t>, </a:t>
            </a:r>
            <a:r>
              <a:rPr lang="en-US" sz="1800" b="0" i="0" u="none" strike="noStrike" baseline="0" dirty="0" err="1">
                <a:latin typeface="AdvP696A"/>
              </a:rPr>
              <a:t>i</a:t>
            </a:r>
            <a:r>
              <a:rPr lang="en-US" sz="1800" b="0" i="0" u="none" strike="noStrike" baseline="0" dirty="0">
                <a:latin typeface="AdvP696A"/>
              </a:rPr>
              <a:t> </a:t>
            </a:r>
            <a:r>
              <a:rPr lang="en-US" sz="1800" b="0" i="0" u="none" strike="noStrike" baseline="0" dirty="0">
                <a:latin typeface="AdvP4C4E74"/>
              </a:rPr>
              <a:t>2 </a:t>
            </a:r>
            <a:r>
              <a:rPr lang="en-US" sz="1800" b="0" i="0" u="none" strike="noStrike" baseline="0" dirty="0">
                <a:latin typeface="AdvMT_RM"/>
              </a:rPr>
              <a:t>{0,1,</a:t>
            </a:r>
            <a:r>
              <a:rPr lang="en-US" sz="1800" b="0" i="0" u="none" strike="noStrike" baseline="0" dirty="0">
                <a:latin typeface="AdvP4C4E59"/>
              </a:rPr>
              <a:t>. . .</a:t>
            </a:r>
            <a:r>
              <a:rPr lang="en-US" sz="1800" b="0" i="0" u="none" strike="noStrike" baseline="0" dirty="0">
                <a:latin typeface="AdvMT_RM"/>
              </a:rPr>
              <a:t>29}, nodes belonging to</a:t>
            </a:r>
          </a:p>
          <a:p>
            <a:pPr algn="l"/>
            <a:r>
              <a:rPr lang="en-US" sz="1800" b="0" i="0" u="none" strike="noStrike" baseline="0" dirty="0">
                <a:latin typeface="AdvMT_RM"/>
              </a:rPr>
              <a:t>the same orbit are of the same shade</a:t>
            </a:r>
            <a:endParaRPr lang="en-US" dirty="0"/>
          </a:p>
        </p:txBody>
      </p:sp>
      <p:sp>
        <p:nvSpPr>
          <p:cNvPr id="9" name="TextBox 8">
            <a:extLst>
              <a:ext uri="{FF2B5EF4-FFF2-40B4-BE49-F238E27FC236}">
                <a16:creationId xmlns:a16="http://schemas.microsoft.com/office/drawing/2014/main" id="{EBDBDF54-C156-4B6A-9A60-227D0D0409D2}"/>
              </a:ext>
            </a:extLst>
          </p:cNvPr>
          <p:cNvSpPr txBox="1"/>
          <p:nvPr/>
        </p:nvSpPr>
        <p:spPr bwMode="gray">
          <a:xfrm>
            <a:off x="240244" y="6486804"/>
            <a:ext cx="10838882" cy="2607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a:t>
            </a:r>
            <a:r>
              <a:rPr lang="en-US" sz="1200" dirty="0" err="1"/>
              <a:t>Pržulj</a:t>
            </a:r>
            <a:r>
              <a:rPr lang="en-US" sz="1200" dirty="0"/>
              <a:t>, N., Biological network comparison using graphlet degree distribution, </a:t>
            </a:r>
            <a:r>
              <a:rPr lang="en-US" sz="1200" i="1" dirty="0"/>
              <a:t>Bioinformatics</a:t>
            </a:r>
            <a:r>
              <a:rPr lang="en-US" sz="1200" dirty="0"/>
              <a:t>, 23, 2, 2007, pp, e177–e183</a:t>
            </a:r>
          </a:p>
        </p:txBody>
      </p:sp>
    </p:spTree>
    <p:extLst>
      <p:ext uri="{BB962C8B-B14F-4D97-AF65-F5344CB8AC3E}">
        <p14:creationId xmlns:p14="http://schemas.microsoft.com/office/powerpoint/2010/main" val="172016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79487CE-20E9-4259-8EA8-EDD8B869C2F1}"/>
              </a:ext>
            </a:extLst>
          </p:cNvPr>
          <p:cNvSpPr/>
          <p:nvPr/>
        </p:nvSpPr>
        <p:spPr bwMode="gray">
          <a:xfrm flipV="1">
            <a:off x="4588328" y="2645362"/>
            <a:ext cx="436729" cy="566928"/>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E3B32F32-DB33-42F0-80AE-9F1631ED2058}"/>
              </a:ext>
            </a:extLst>
          </p:cNvPr>
          <p:cNvSpPr/>
          <p:nvPr/>
        </p:nvSpPr>
        <p:spPr bwMode="gray">
          <a:xfrm>
            <a:off x="3996925" y="2781844"/>
            <a:ext cx="345744" cy="318871"/>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585C2-CA5E-40FD-ABA0-B8C78D57AD81}"/>
                  </a:ext>
                </a:extLst>
              </p:cNvPr>
              <p:cNvSpPr txBox="1"/>
              <p:nvPr/>
            </p:nvSpPr>
            <p:spPr bwMode="gray">
              <a:xfrm>
                <a:off x="2228093" y="2622142"/>
                <a:ext cx="4375649" cy="93608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r>
                            <a:rPr lang="en-US" b="0" i="1" smtClean="0">
                              <a:latin typeface="Cambria Math" panose="02040503050406030204" pitchFamily="18" charset="0"/>
                            </a:rPr>
                            <m:t>)</m:t>
                          </m:r>
                        </m:e>
                      </m:nary>
                      <m:r>
                        <a:rPr lang="en-US" b="0" i="1" smtClean="0">
                          <a:latin typeface="Cambria Math" panose="02040503050406030204" pitchFamily="18" charset="0"/>
                        </a:rPr>
                        <m:t> </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oMath>
                  </m:oMathPara>
                </a14:m>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dirty="0" err="1"/>
              </a:p>
            </p:txBody>
          </p:sp>
        </mc:Choice>
        <mc:Fallback xmlns="">
          <p:sp>
            <p:nvSpPr>
              <p:cNvPr id="6" name="TextBox 5">
                <a:extLst>
                  <a:ext uri="{FF2B5EF4-FFF2-40B4-BE49-F238E27FC236}">
                    <a16:creationId xmlns:a16="http://schemas.microsoft.com/office/drawing/2014/main" id="{19E585C2-CA5E-40FD-ABA0-B8C78D57AD81}"/>
                  </a:ext>
                </a:extLst>
              </p:cNvPr>
              <p:cNvSpPr txBox="1">
                <a:spLocks noRot="1" noChangeAspect="1" noMove="1" noResize="1" noEditPoints="1" noAdjustHandles="1" noChangeArrowheads="1" noChangeShapeType="1" noTextEdit="1"/>
              </p:cNvSpPr>
              <p:nvPr/>
            </p:nvSpPr>
            <p:spPr bwMode="gray">
              <a:xfrm>
                <a:off x="2228093" y="2622142"/>
                <a:ext cx="4375649" cy="936083"/>
              </a:xfrm>
              <a:prstGeom prst="rect">
                <a:avLst/>
              </a:prstGeom>
              <a:blipFill>
                <a:blip r:embed="rId2"/>
                <a:stretch>
                  <a:fillRect/>
                </a:stretch>
              </a:blipFill>
            </p:spPr>
            <p:txBody>
              <a:bodyPr/>
              <a:lstStyle/>
              <a:p>
                <a:r>
                  <a:rPr lang="en-US">
                    <a:noFill/>
                  </a:rPr>
                  <a:t> </a:t>
                </a:r>
              </a:p>
            </p:txBody>
          </p:sp>
        </mc:Fallback>
      </mc:AlternateContent>
      <p:sp>
        <p:nvSpPr>
          <p:cNvPr id="2" name="Text Placeholder 1">
            <a:extLst>
              <a:ext uri="{FF2B5EF4-FFF2-40B4-BE49-F238E27FC236}">
                <a16:creationId xmlns:a16="http://schemas.microsoft.com/office/drawing/2014/main" id="{C5D90690-6CF8-40A7-9F56-DB5E7B81A3B1}"/>
              </a:ext>
            </a:extLst>
          </p:cNvPr>
          <p:cNvSpPr>
            <a:spLocks noGrp="1"/>
          </p:cNvSpPr>
          <p:nvPr>
            <p:ph type="body" sz="quarter" idx="13"/>
          </p:nvPr>
        </p:nvSpPr>
        <p:spPr>
          <a:xfrm>
            <a:off x="478369" y="1282046"/>
            <a:ext cx="11474451" cy="1104405"/>
          </a:xfrm>
        </p:spPr>
        <p:txBody>
          <a:bodyPr/>
          <a:lstStyle/>
          <a:p>
            <a:r>
              <a:rPr lang="en-US" dirty="0"/>
              <a:t>Modularity (</a:t>
            </a:r>
            <a:r>
              <a:rPr lang="en-US" i="1" dirty="0"/>
              <a:t>Q</a:t>
            </a:r>
            <a:r>
              <a:rPr lang="en-US" dirty="0"/>
              <a:t>) fraction of the edges within the given groups minus the expected such fraction if edges were distributed at random. It is defined as </a:t>
            </a:r>
            <a:r>
              <a:rPr lang="en-US" sz="2000" dirty="0"/>
              <a:t>[Newman 2004]:</a:t>
            </a:r>
            <a:endParaRPr lang="en-US" dirty="0"/>
          </a:p>
          <a:p>
            <a:endParaRPr lang="en-US" dirty="0"/>
          </a:p>
        </p:txBody>
      </p:sp>
      <p:sp>
        <p:nvSpPr>
          <p:cNvPr id="3" name="Title 2">
            <a:extLst>
              <a:ext uri="{FF2B5EF4-FFF2-40B4-BE49-F238E27FC236}">
                <a16:creationId xmlns:a16="http://schemas.microsoft.com/office/drawing/2014/main" id="{4BBDF5A6-D75E-4841-9F62-554FFFEFD366}"/>
              </a:ext>
            </a:extLst>
          </p:cNvPr>
          <p:cNvSpPr>
            <a:spLocks noGrp="1"/>
          </p:cNvSpPr>
          <p:nvPr>
            <p:ph type="title"/>
          </p:nvPr>
        </p:nvSpPr>
        <p:spPr/>
        <p:txBody>
          <a:bodyPr/>
          <a:lstStyle/>
          <a:p>
            <a:r>
              <a:rPr lang="en-US" dirty="0"/>
              <a:t>Modularity (</a:t>
            </a:r>
            <a:r>
              <a:rPr lang="en-US" i="1" dirty="0"/>
              <a:t>Q</a:t>
            </a:r>
            <a:r>
              <a:rPr lang="en-US" dirty="0"/>
              <a:t>) – quality of clustering</a:t>
            </a:r>
          </a:p>
        </p:txBody>
      </p:sp>
      <p:sp>
        <p:nvSpPr>
          <p:cNvPr id="5" name="TextBox 4">
            <a:extLst>
              <a:ext uri="{FF2B5EF4-FFF2-40B4-BE49-F238E27FC236}">
                <a16:creationId xmlns:a16="http://schemas.microsoft.com/office/drawing/2014/main" id="{B6F707DC-4DC3-4515-B0A3-9FEA74019A21}"/>
              </a:ext>
            </a:extLst>
          </p:cNvPr>
          <p:cNvSpPr txBox="1"/>
          <p:nvPr/>
        </p:nvSpPr>
        <p:spPr bwMode="gray">
          <a:xfrm>
            <a:off x="95534" y="6120946"/>
            <a:ext cx="10847769" cy="646331"/>
          </a:xfrm>
          <a:prstGeom prst="rect">
            <a:avLst/>
          </a:prstGeom>
          <a:noFill/>
        </p:spPr>
        <p:txBody>
          <a:bodyPr wrap="square">
            <a:spAutoFit/>
          </a:bodyPr>
          <a:lstStyle/>
          <a:p>
            <a:r>
              <a:rPr lang="en-US" sz="1200" dirty="0"/>
              <a:t>[Newman 2004] Newman, Mark EJ. "Analysis of weighted networks." </a:t>
            </a:r>
            <a:r>
              <a:rPr lang="en-US" sz="1200" i="1" dirty="0"/>
              <a:t>Physical review E</a:t>
            </a:r>
            <a:r>
              <a:rPr lang="en-US" sz="1200" dirty="0"/>
              <a:t> 70.5 (2004): 056131.</a:t>
            </a:r>
          </a:p>
          <a:p>
            <a:r>
              <a:rPr lang="en-US" sz="1200" dirty="0"/>
              <a:t>[Blondel et al. 2008] Blondel, Vincent D., et al. (2008), "Fast unfolding of communities in large networks.“, </a:t>
            </a:r>
            <a:r>
              <a:rPr lang="en-US" sz="1200" i="1" dirty="0"/>
              <a:t>Journal of statistical mechanics: theory and experiment, 2008(9), pp.1-13.</a:t>
            </a:r>
            <a:endParaRPr lang="en-US" sz="1200" dirty="0"/>
          </a:p>
        </p:txBody>
      </p:sp>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A41E8052-2F8E-49DD-B9C3-2169D9B66F0F}"/>
                  </a:ext>
                </a:extLst>
              </p:cNvPr>
              <p:cNvSpPr>
                <a:spLocks noChangeArrowheads="1"/>
              </p:cNvSpPr>
              <p:nvPr/>
            </p:nvSpPr>
            <p:spPr bwMode="auto">
              <a:xfrm>
                <a:off x="2515764" y="3972930"/>
                <a:ext cx="6602898" cy="16464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400" u="sng" dirty="0">
                    <a:latin typeface="+mj-lt"/>
                  </a:rPr>
                  <a:t>w</a:t>
                </a:r>
                <a:r>
                  <a:rPr kumimoji="0" lang="en-US" altLang="en-US" sz="1400" b="0" u="sng" strike="noStrike" cap="none" normalizeH="0" baseline="0" dirty="0">
                    <a:ln>
                      <a:noFill/>
                    </a:ln>
                    <a:solidFill>
                      <a:schemeClr val="tx1"/>
                    </a:solidFill>
                    <a:effectLst/>
                    <a:latin typeface="+mj-lt"/>
                  </a:rPr>
                  <a:t>here:</a:t>
                </a:r>
              </a:p>
              <a:p>
                <a:pPr lvl="2"/>
                <a14:m>
                  <m:oMath xmlns:m="http://schemas.openxmlformats.org/officeDocument/2006/math">
                    <m:r>
                      <a:rPr kumimoji="0" lang="en-US" altLang="en-US" sz="1600" b="0" i="1" u="none" strike="noStrike" cap="none" normalizeH="0" baseline="0" dirty="0" smtClean="0">
                        <a:ln>
                          <a:noFill/>
                        </a:ln>
                        <a:solidFill>
                          <a:schemeClr val="tx1"/>
                        </a:solidFill>
                        <a:effectLst/>
                        <a:latin typeface="Cambria Math" panose="02040503050406030204" pitchFamily="18" charset="0"/>
                      </a:rPr>
                      <m:t>𝑚</m:t>
                    </m:r>
                  </m:oMath>
                </a14:m>
                <a:r>
                  <a:rPr kumimoji="0" lang="en-US" altLang="en-US" sz="1400" b="0" i="0" u="none" strike="noStrike" cap="none" normalizeH="0" baseline="0" dirty="0">
                    <a:ln>
                      <a:noFill/>
                    </a:ln>
                    <a:solidFill>
                      <a:schemeClr val="tx1"/>
                    </a:solidFill>
                    <a:effectLst/>
                    <a:latin typeface="+mj-lt"/>
                  </a:rPr>
                  <a:t>  = total number of edges</a:t>
                </a:r>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oMath>
                </a14:m>
                <a:r>
                  <a:rPr kumimoji="0" lang="en-US" altLang="en-US" sz="1400" b="0" i="0" u="none" strike="noStrike" cap="none" normalizeH="0" baseline="0" dirty="0">
                    <a:ln>
                      <a:noFill/>
                    </a:ln>
                    <a:solidFill>
                      <a:schemeClr val="tx1"/>
                    </a:solidFill>
                    <a:effectLst/>
                    <a:latin typeface="+mj-lt"/>
                  </a:rPr>
                  <a:t>= weight</a:t>
                </a:r>
                <a:r>
                  <a:rPr kumimoji="0" lang="en-US" altLang="en-US" sz="1400" b="0" i="0" u="none" strike="noStrike" cap="none" normalizeH="0" dirty="0">
                    <a:ln>
                      <a:noFill/>
                    </a:ln>
                    <a:solidFill>
                      <a:schemeClr val="tx1"/>
                    </a:solidFill>
                    <a:effectLst/>
                    <a:latin typeface="+mj-lt"/>
                  </a:rPr>
                  <a:t> of the edge between </a:t>
                </a:r>
                <a14:m>
                  <m:oMath xmlns:m="http://schemas.openxmlformats.org/officeDocument/2006/math">
                    <m:r>
                      <a:rPr lang="en-US" sz="1400" i="1">
                        <a:latin typeface="Cambria Math" panose="02040503050406030204" pitchFamily="18" charset="0"/>
                      </a:rPr>
                      <m:t>𝑖</m:t>
                    </m:r>
                    <m:r>
                      <a:rPr lang="en-US" sz="1400" i="1">
                        <a:latin typeface="Cambria Math" panose="02040503050406030204" pitchFamily="18" charset="0"/>
                      </a:rPr>
                      <m:t> </m:t>
                    </m:r>
                  </m:oMath>
                </a14:m>
                <a:r>
                  <a:rPr lang="en-US" sz="1400" dirty="0"/>
                  <a:t> and </a:t>
                </a:r>
                <a14:m>
                  <m:oMath xmlns:m="http://schemas.openxmlformats.org/officeDocument/2006/math">
                    <m:r>
                      <a:rPr lang="en-US" sz="1400" b="0" i="1" smtClean="0">
                        <a:latin typeface="Cambria Math" panose="02040503050406030204" pitchFamily="18" charset="0"/>
                      </a:rPr>
                      <m:t>𝑗</m:t>
                    </m:r>
                  </m:oMath>
                </a14:m>
                <a:endParaRPr kumimoji="0" lang="en-US" altLang="en-US" sz="1400" b="0" i="1" u="none" strike="noStrike" cap="none" normalizeH="0" baseline="0" dirty="0">
                  <a:ln>
                    <a:noFill/>
                  </a:ln>
                  <a:solidFill>
                    <a:schemeClr val="tx1"/>
                  </a:solidFill>
                  <a:effectLst/>
                  <a:latin typeface="+mj-lt"/>
                </a:endParaRPr>
              </a:p>
              <a:p>
                <a:pPr lvl="2"/>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𝑘</m:t>
                        </m:r>
                      </m:e>
                      <m:sub>
                        <m:r>
                          <a:rPr lang="en-US" sz="1600" i="1">
                            <a:latin typeface="Cambria Math" panose="02040503050406030204" pitchFamily="18" charset="0"/>
                          </a:rPr>
                          <m:t>𝑖</m:t>
                        </m:r>
                      </m:sub>
                    </m:sSub>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𝑗</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e>
                    </m:nary>
                  </m:oMath>
                </a14:m>
                <a:r>
                  <a:rPr kumimoji="0" lang="en-US" altLang="en-US" sz="1400" b="0" i="0" u="none" strike="noStrike" cap="none" normalizeH="0" baseline="0" dirty="0">
                    <a:ln>
                      <a:noFill/>
                    </a:ln>
                    <a:solidFill>
                      <a:schemeClr val="tx1"/>
                    </a:solidFill>
                    <a:effectLst/>
                    <a:latin typeface="+mj-lt"/>
                  </a:rPr>
                  <a:t> is sum of the weighted edges</a:t>
                </a:r>
                <a:r>
                  <a:rPr kumimoji="0" lang="en-US" altLang="en-US" sz="1400" b="0" i="0" u="none" strike="noStrike" cap="none" normalizeH="0" dirty="0">
                    <a:ln>
                      <a:noFill/>
                    </a:ln>
                    <a:solidFill>
                      <a:schemeClr val="tx1"/>
                    </a:solidFill>
                    <a:effectLst/>
                    <a:latin typeface="+mj-lt"/>
                  </a:rPr>
                  <a:t> attached to </a:t>
                </a:r>
                <a:r>
                  <a:rPr lang="en-US" sz="1400" dirty="0"/>
                  <a:t>node </a:t>
                </a:r>
                <a14:m>
                  <m:oMath xmlns:m="http://schemas.openxmlformats.org/officeDocument/2006/math">
                    <m:r>
                      <a:rPr lang="en-US" sz="1400" i="1">
                        <a:latin typeface="Cambria Math" panose="02040503050406030204" pitchFamily="18" charset="0"/>
                      </a:rPr>
                      <m:t>𝑖</m:t>
                    </m:r>
                  </m:oMath>
                </a14:m>
                <a:r>
                  <a:rPr kumimoji="0" lang="en-US" altLang="en-US" sz="1400" b="0" i="0" u="none" strike="noStrike" cap="none" normalizeH="0" baseline="0" dirty="0">
                    <a:ln>
                      <a:noFill/>
                    </a:ln>
                    <a:solidFill>
                      <a:schemeClr val="tx1"/>
                    </a:solidFill>
                    <a:effectLst/>
                    <a:latin typeface="+mj-lt"/>
                  </a:rPr>
                  <a:t> </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sz="1400" i="1" dirty="0">
                    <a:latin typeface="+mj-lt"/>
                  </a:rPr>
                  <a:t> = </a:t>
                </a:r>
                <a:r>
                  <a:rPr lang="en-US" sz="1400" dirty="0">
                    <a:latin typeface="+mj-lt"/>
                  </a:rPr>
                  <a:t>community of node </a:t>
                </a:r>
                <a14:m>
                  <m:oMath xmlns:m="http://schemas.openxmlformats.org/officeDocument/2006/math">
                    <m:r>
                      <a:rPr lang="en-US" sz="1400" i="1">
                        <a:latin typeface="Cambria Math" panose="02040503050406030204" pitchFamily="18" charset="0"/>
                      </a:rPr>
                      <m:t>𝑖</m:t>
                    </m:r>
                  </m:oMath>
                </a14:m>
                <a:endParaRPr lang="en-US" sz="1400" dirty="0">
                  <a:latin typeface="+mj-lt"/>
                </a:endParaRPr>
              </a:p>
              <a:p>
                <a:pPr lvl="2"/>
                <a:r>
                  <a:rPr lang="en-US" sz="1400" dirty="0"/>
                  <a:t>  </a:t>
                </a:r>
                <a14:m>
                  <m:oMath xmlns:m="http://schemas.openxmlformats.org/officeDocument/2006/math">
                    <m:r>
                      <a:rPr lang="en-US" sz="1600" i="1">
                        <a:latin typeface="Cambria Math" panose="02040503050406030204" pitchFamily="18" charset="0"/>
                      </a:rPr>
                      <m:t>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𝑗</m:t>
                            </m:r>
                          </m:sub>
                        </m:sSub>
                      </m:e>
                    </m:d>
                    <m:r>
                      <a:rPr lang="en-US" sz="1600" i="1">
                        <a:latin typeface="Cambria Math" panose="02040503050406030204" pitchFamily="18" charset="0"/>
                      </a:rPr>
                      <m:t>=1 </m:t>
                    </m:r>
                    <m:r>
                      <a:rPr lang="en-US" sz="1600" i="1">
                        <a:latin typeface="Cambria Math" panose="02040503050406030204" pitchFamily="18" charset="0"/>
                      </a:rPr>
                      <m:t>𝑖𝑓</m:t>
                    </m:r>
                    <m:r>
                      <a:rPr lang="en-US" sz="1600" i="1">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𝑠𝑎𝑚𝑒</m:t>
                    </m:r>
                    <m:r>
                      <a:rPr lang="en-US" sz="1600" b="0" i="1" smtClean="0">
                        <a:latin typeface="Cambria Math" panose="02040503050406030204" pitchFamily="18" charset="0"/>
                      </a:rPr>
                      <m:t> </m:t>
                    </m:r>
                    <m:r>
                      <a:rPr lang="en-US" sz="1600" b="0" i="1" smtClean="0">
                        <a:latin typeface="Cambria Math" panose="02040503050406030204" pitchFamily="18" charset="0"/>
                      </a:rPr>
                      <m:t>𝑐𝑜𝑚𝑚𝑢𝑛𝑖𝑡𝑦</m:t>
                    </m:r>
                    <m:r>
                      <a:rPr lang="en-US" sz="1600" b="0" i="1" smtClean="0">
                        <a:latin typeface="Cambria Math" panose="02040503050406030204" pitchFamily="18" charset="0"/>
                      </a:rPr>
                      <m:t> </m:t>
                    </m:r>
                    <m:r>
                      <a:rPr lang="en-US" sz="1600" b="0" i="1" smtClean="0">
                        <a:latin typeface="Cambria Math" panose="02040503050406030204" pitchFamily="18" charset="0"/>
                      </a:rPr>
                      <m:t>𝑐</m:t>
                    </m:r>
                  </m:oMath>
                </a14:m>
                <a:r>
                  <a:rPr kumimoji="0" lang="en-US" altLang="en-US" sz="1400" b="0" i="0" u="none" strike="noStrike" cap="none" normalizeH="0" baseline="0" dirty="0">
                    <a:ln>
                      <a:noFill/>
                    </a:ln>
                    <a:solidFill>
                      <a:schemeClr val="tx1"/>
                    </a:solidFill>
                    <a:effectLst/>
                    <a:latin typeface="+mj-lt"/>
                  </a:rPr>
                  <a:t> </a:t>
                </a:r>
              </a:p>
            </p:txBody>
          </p:sp>
        </mc:Choice>
        <mc:Fallback xmlns="">
          <p:sp>
            <p:nvSpPr>
              <p:cNvPr id="8" name="Rectangle 2">
                <a:extLst>
                  <a:ext uri="{FF2B5EF4-FFF2-40B4-BE49-F238E27FC236}">
                    <a16:creationId xmlns:a16="http://schemas.microsoft.com/office/drawing/2014/main" id="{A41E8052-2F8E-49DD-B9C3-2169D9B66F0F}"/>
                  </a:ext>
                </a:extLst>
              </p:cNvPr>
              <p:cNvSpPr>
                <a:spLocks noRot="1" noChangeAspect="1" noMove="1" noResize="1" noEditPoints="1" noAdjustHandles="1" noChangeArrowheads="1" noChangeShapeType="1" noTextEdit="1"/>
              </p:cNvSpPr>
              <p:nvPr/>
            </p:nvSpPr>
            <p:spPr bwMode="auto">
              <a:xfrm>
                <a:off x="2515764" y="3972930"/>
                <a:ext cx="6602898" cy="1646476"/>
              </a:xfrm>
              <a:prstGeom prst="rect">
                <a:avLst/>
              </a:prstGeom>
              <a:blipFill>
                <a:blip r:embed="rId3"/>
                <a:stretch>
                  <a:fillRect l="-277" b="-7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D6A22BAC-F061-40DC-A049-27C655724CDD}"/>
              </a:ext>
            </a:extLst>
          </p:cNvPr>
          <p:cNvSpPr txBox="1"/>
          <p:nvPr/>
        </p:nvSpPr>
        <p:spPr bwMode="gray">
          <a:xfrm>
            <a:off x="6386952" y="3126987"/>
            <a:ext cx="2288882" cy="830997"/>
          </a:xfrm>
          <a:prstGeom prst="rect">
            <a:avLst/>
          </a:prstGeom>
          <a:noFill/>
        </p:spPr>
        <p:txBody>
          <a:bodyPr wrap="square">
            <a:spAutoFit/>
          </a:bodyPr>
          <a:lstStyle/>
          <a:p>
            <a:r>
              <a:rPr lang="en-US" sz="1600" dirty="0"/>
              <a:t>If nodes were randomly connected</a:t>
            </a:r>
          </a:p>
          <a:p>
            <a:r>
              <a:rPr lang="en-US" sz="1600" dirty="0"/>
              <a:t>(null model)</a:t>
            </a:r>
          </a:p>
        </p:txBody>
      </p:sp>
      <p:cxnSp>
        <p:nvCxnSpPr>
          <p:cNvPr id="15" name="Connector: Elbow 14">
            <a:extLst>
              <a:ext uri="{FF2B5EF4-FFF2-40B4-BE49-F238E27FC236}">
                <a16:creationId xmlns:a16="http://schemas.microsoft.com/office/drawing/2014/main" id="{BAE30E13-50C8-458E-96AE-9F1AF8094136}"/>
              </a:ext>
            </a:extLst>
          </p:cNvPr>
          <p:cNvCxnSpPr>
            <a:cxnSpLocks/>
            <a:stCxn id="13" idx="0"/>
            <a:endCxn id="12" idx="1"/>
          </p:cNvCxnSpPr>
          <p:nvPr/>
        </p:nvCxnSpPr>
        <p:spPr bwMode="gray">
          <a:xfrm rot="16200000" flipH="1">
            <a:off x="5431724" y="2587258"/>
            <a:ext cx="330196" cy="1580259"/>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DB3E3A-EAD0-4CC1-911D-F3BE7F146B64}"/>
              </a:ext>
            </a:extLst>
          </p:cNvPr>
          <p:cNvSpPr txBox="1"/>
          <p:nvPr/>
        </p:nvSpPr>
        <p:spPr bwMode="gray">
          <a:xfrm>
            <a:off x="6386952" y="2142208"/>
            <a:ext cx="2288882" cy="584775"/>
          </a:xfrm>
          <a:prstGeom prst="rect">
            <a:avLst/>
          </a:prstGeom>
          <a:noFill/>
        </p:spPr>
        <p:txBody>
          <a:bodyPr wrap="square">
            <a:spAutoFit/>
          </a:bodyPr>
          <a:lstStyle/>
          <a:p>
            <a:r>
              <a:rPr lang="en-US" sz="1600" dirty="0"/>
              <a:t>Actual connection between </a:t>
            </a:r>
            <a:r>
              <a:rPr lang="en-US" sz="1600" i="1" dirty="0" err="1"/>
              <a:t>i</a:t>
            </a:r>
            <a:r>
              <a:rPr lang="en-US" sz="1600" dirty="0"/>
              <a:t> and </a:t>
            </a:r>
            <a:r>
              <a:rPr lang="en-US" sz="1600" i="1" dirty="0"/>
              <a:t>j</a:t>
            </a:r>
            <a:r>
              <a:rPr lang="en-US" sz="1600" dirty="0"/>
              <a:t> </a:t>
            </a:r>
          </a:p>
        </p:txBody>
      </p:sp>
      <p:cxnSp>
        <p:nvCxnSpPr>
          <p:cNvPr id="20" name="Connector: Elbow 19">
            <a:extLst>
              <a:ext uri="{FF2B5EF4-FFF2-40B4-BE49-F238E27FC236}">
                <a16:creationId xmlns:a16="http://schemas.microsoft.com/office/drawing/2014/main" id="{A4562BCF-6F8E-4B9A-A8A3-718F5F8E6763}"/>
              </a:ext>
            </a:extLst>
          </p:cNvPr>
          <p:cNvCxnSpPr>
            <a:cxnSpLocks/>
            <a:stCxn id="19" idx="0"/>
            <a:endCxn id="18" idx="1"/>
          </p:cNvCxnSpPr>
          <p:nvPr/>
        </p:nvCxnSpPr>
        <p:spPr bwMode="gray">
          <a:xfrm rot="5400000" flipH="1" flipV="1">
            <a:off x="5104750" y="1499643"/>
            <a:ext cx="347248" cy="2217155"/>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6" grpId="0"/>
      <p:bldP spid="8" grpId="0"/>
      <p:bldP spid="12"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B7AD7D-3305-427F-A6B1-4987C707910A}"/>
              </a:ext>
            </a:extLst>
          </p:cNvPr>
          <p:cNvSpPr>
            <a:spLocks noGrp="1"/>
          </p:cNvSpPr>
          <p:nvPr>
            <p:ph type="body" sz="quarter" idx="13"/>
          </p:nvPr>
        </p:nvSpPr>
        <p:spPr>
          <a:xfrm>
            <a:off x="478369" y="1282046"/>
            <a:ext cx="6191371" cy="420394"/>
          </a:xfrm>
        </p:spPr>
        <p:txBody>
          <a:bodyPr/>
          <a:lstStyle/>
          <a:p>
            <a:r>
              <a:rPr lang="en-US" dirty="0"/>
              <a:t>Iterate until find the lowest modularity value</a:t>
            </a:r>
          </a:p>
        </p:txBody>
      </p:sp>
      <p:sp>
        <p:nvSpPr>
          <p:cNvPr id="3" name="Title 2">
            <a:extLst>
              <a:ext uri="{FF2B5EF4-FFF2-40B4-BE49-F238E27FC236}">
                <a16:creationId xmlns:a16="http://schemas.microsoft.com/office/drawing/2014/main" id="{7A8D75FD-3FC9-4B31-8836-2790AF823C35}"/>
              </a:ext>
            </a:extLst>
          </p:cNvPr>
          <p:cNvSpPr>
            <a:spLocks noGrp="1"/>
          </p:cNvSpPr>
          <p:nvPr>
            <p:ph type="title"/>
          </p:nvPr>
        </p:nvSpPr>
        <p:spPr/>
        <p:txBody>
          <a:bodyPr/>
          <a:lstStyle/>
          <a:p>
            <a:r>
              <a:rPr lang="en-US" dirty="0"/>
              <a:t>Louvain Algorithm</a:t>
            </a:r>
          </a:p>
        </p:txBody>
      </p:sp>
      <p:pic>
        <p:nvPicPr>
          <p:cNvPr id="5" name="Picture 4">
            <a:extLst>
              <a:ext uri="{FF2B5EF4-FFF2-40B4-BE49-F238E27FC236}">
                <a16:creationId xmlns:a16="http://schemas.microsoft.com/office/drawing/2014/main" id="{DB268EC7-B696-44D8-91B3-FC978176C9FD}"/>
              </a:ext>
            </a:extLst>
          </p:cNvPr>
          <p:cNvPicPr>
            <a:picLocks noChangeAspect="1"/>
          </p:cNvPicPr>
          <p:nvPr/>
        </p:nvPicPr>
        <p:blipFill>
          <a:blip r:embed="rId2"/>
          <a:stretch>
            <a:fillRect/>
          </a:stretch>
        </p:blipFill>
        <p:spPr>
          <a:xfrm>
            <a:off x="3021992" y="1702440"/>
            <a:ext cx="6625778" cy="4008187"/>
          </a:xfrm>
          <a:prstGeom prst="rect">
            <a:avLst/>
          </a:prstGeom>
        </p:spPr>
      </p:pic>
    </p:spTree>
    <p:extLst>
      <p:ext uri="{BB962C8B-B14F-4D97-AF65-F5344CB8AC3E}">
        <p14:creationId xmlns:p14="http://schemas.microsoft.com/office/powerpoint/2010/main" val="14985196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47D1-517E-440C-A633-569A7DAA9584}"/>
              </a:ext>
            </a:extLst>
          </p:cNvPr>
          <p:cNvSpPr>
            <a:spLocks noGrp="1"/>
          </p:cNvSpPr>
          <p:nvPr>
            <p:ph type="title"/>
          </p:nvPr>
        </p:nvSpPr>
        <p:spPr/>
        <p:txBody>
          <a:bodyPr/>
          <a:lstStyle/>
          <a:p>
            <a:r>
              <a:rPr lang="pt-BR" dirty="0"/>
              <a:t>Community structure</a:t>
            </a:r>
            <a:endParaRPr lang="en-US" dirty="0"/>
          </a:p>
        </p:txBody>
      </p:sp>
      <p:sp>
        <p:nvSpPr>
          <p:cNvPr id="3" name="Text Placeholder 2">
            <a:extLst>
              <a:ext uri="{FF2B5EF4-FFF2-40B4-BE49-F238E27FC236}">
                <a16:creationId xmlns:a16="http://schemas.microsoft.com/office/drawing/2014/main" id="{2FC99F0A-BB55-4416-9B75-B73111032F92}"/>
              </a:ext>
            </a:extLst>
          </p:cNvPr>
          <p:cNvSpPr>
            <a:spLocks noGrp="1"/>
          </p:cNvSpPr>
          <p:nvPr>
            <p:ph type="body" sz="quarter" idx="13"/>
          </p:nvPr>
        </p:nvSpPr>
        <p:spPr>
          <a:xfrm>
            <a:off x="1309435" y="4297972"/>
            <a:ext cx="1772977" cy="296941"/>
          </a:xfrm>
        </p:spPr>
        <p:txBody>
          <a:bodyPr/>
          <a:lstStyle/>
          <a:p>
            <a:r>
              <a:rPr lang="en-US" sz="1400" dirty="0"/>
              <a:t>Club Admin group</a:t>
            </a:r>
          </a:p>
        </p:txBody>
      </p:sp>
      <p:sp>
        <p:nvSpPr>
          <p:cNvPr id="5" name="Slide Number Placeholder 4">
            <a:extLst>
              <a:ext uri="{FF2B5EF4-FFF2-40B4-BE49-F238E27FC236}">
                <a16:creationId xmlns:a16="http://schemas.microsoft.com/office/drawing/2014/main" id="{FA38E4B7-5E1B-4A5C-B5C0-567218E98DAA}"/>
              </a:ext>
            </a:extLst>
          </p:cNvPr>
          <p:cNvSpPr>
            <a:spLocks noGrp="1"/>
          </p:cNvSpPr>
          <p:nvPr>
            <p:ph type="sldNum" sz="quarter" idx="17"/>
          </p:nvPr>
        </p:nvSpPr>
        <p:spPr/>
        <p:txBody>
          <a:bodyPr/>
          <a:lstStyle/>
          <a:p>
            <a:fld id="{81561042-0DC2-4A04-AA50-F6D44EB20EBA}" type="slidenum">
              <a:rPr lang="en-US" smtClean="0"/>
              <a:t>18</a:t>
            </a:fld>
            <a:endParaRPr lang="en-US"/>
          </a:p>
        </p:txBody>
      </p:sp>
      <p:pic>
        <p:nvPicPr>
          <p:cNvPr id="9" name="Picture 8">
            <a:extLst>
              <a:ext uri="{FF2B5EF4-FFF2-40B4-BE49-F238E27FC236}">
                <a16:creationId xmlns:a16="http://schemas.microsoft.com/office/drawing/2014/main" id="{0E979E0E-C33B-48F3-A30F-C72A51CD615E}"/>
              </a:ext>
            </a:extLst>
          </p:cNvPr>
          <p:cNvPicPr>
            <a:picLocks noChangeAspect="1"/>
          </p:cNvPicPr>
          <p:nvPr/>
        </p:nvPicPr>
        <p:blipFill>
          <a:blip r:embed="rId3"/>
          <a:stretch>
            <a:fillRect/>
          </a:stretch>
        </p:blipFill>
        <p:spPr>
          <a:xfrm>
            <a:off x="1309436" y="1433370"/>
            <a:ext cx="4248682" cy="2903685"/>
          </a:xfrm>
          <a:prstGeom prst="rect">
            <a:avLst/>
          </a:prstGeom>
        </p:spPr>
      </p:pic>
      <p:sp>
        <p:nvSpPr>
          <p:cNvPr id="11" name="TextBox 10">
            <a:extLst>
              <a:ext uri="{FF2B5EF4-FFF2-40B4-BE49-F238E27FC236}">
                <a16:creationId xmlns:a16="http://schemas.microsoft.com/office/drawing/2014/main" id="{63D8F2D5-7685-491D-8E0A-AF334BDC4831}"/>
              </a:ext>
            </a:extLst>
          </p:cNvPr>
          <p:cNvSpPr txBox="1"/>
          <p:nvPr/>
        </p:nvSpPr>
        <p:spPr bwMode="gray">
          <a:xfrm>
            <a:off x="0" y="6027003"/>
            <a:ext cx="11447059" cy="830997"/>
          </a:xfrm>
          <a:prstGeom prst="rect">
            <a:avLst/>
          </a:prstGeom>
          <a:noFill/>
        </p:spPr>
        <p:txBody>
          <a:bodyPr wrap="square">
            <a:spAutoFit/>
          </a:bodyPr>
          <a:lstStyle/>
          <a:p>
            <a:r>
              <a:rPr lang="en-US" sz="1200" dirty="0"/>
              <a:t>[Girvan et al. 2002] Girvan, Michelle, and Mark EJ Newman. "Community structure in social and biological networks." </a:t>
            </a:r>
            <a:r>
              <a:rPr lang="en-US" sz="1200" i="1" dirty="0"/>
              <a:t>Proceedings of the national academy of sciences</a:t>
            </a:r>
            <a:r>
              <a:rPr lang="en-US" sz="1200" dirty="0"/>
              <a:t> 99.12 (2002): 7821-7826.</a:t>
            </a:r>
          </a:p>
          <a:p>
            <a:r>
              <a:rPr lang="en-US" sz="1200" dirty="0"/>
              <a:t>[Kumar et al. 2018] Kumar, S., Hamilton, W. L., Leskovec, J., &amp; </a:t>
            </a:r>
            <a:r>
              <a:rPr lang="en-US" sz="1200" dirty="0" err="1"/>
              <a:t>Jurafsky</a:t>
            </a:r>
            <a:r>
              <a:rPr lang="en-US" sz="1200" dirty="0"/>
              <a:t>, D. (2018, April). Community interaction and conflict on the web. In </a:t>
            </a:r>
            <a:r>
              <a:rPr lang="en-US" sz="1200" i="1" dirty="0"/>
              <a:t>Proceedings of the 2018 World Wide Web Conference</a:t>
            </a:r>
            <a:r>
              <a:rPr lang="en-US" sz="1200" dirty="0"/>
              <a:t> (pp. 933-943).</a:t>
            </a:r>
          </a:p>
        </p:txBody>
      </p:sp>
      <p:sp>
        <p:nvSpPr>
          <p:cNvPr id="17" name="TextBox 16">
            <a:extLst>
              <a:ext uri="{FF2B5EF4-FFF2-40B4-BE49-F238E27FC236}">
                <a16:creationId xmlns:a16="http://schemas.microsoft.com/office/drawing/2014/main" id="{76E230E5-CAF6-41A1-933B-AAB4E0EA86FB}"/>
              </a:ext>
            </a:extLst>
          </p:cNvPr>
          <p:cNvSpPr txBox="1"/>
          <p:nvPr/>
        </p:nvSpPr>
        <p:spPr bwMode="gray">
          <a:xfrm>
            <a:off x="1210264" y="903290"/>
            <a:ext cx="3519948" cy="584775"/>
          </a:xfrm>
          <a:prstGeom prst="rect">
            <a:avLst/>
          </a:prstGeom>
          <a:noFill/>
        </p:spPr>
        <p:txBody>
          <a:bodyPr wrap="square">
            <a:spAutoFit/>
          </a:bodyPr>
          <a:lstStyle/>
          <a:p>
            <a:r>
              <a:rPr lang="en-US" sz="1600" dirty="0"/>
              <a:t>Zachary’s Karate Club Split [Girvan et al. 2002]</a:t>
            </a:r>
          </a:p>
        </p:txBody>
      </p:sp>
      <p:sp>
        <p:nvSpPr>
          <p:cNvPr id="19" name="TextBox 18">
            <a:extLst>
              <a:ext uri="{FF2B5EF4-FFF2-40B4-BE49-F238E27FC236}">
                <a16:creationId xmlns:a16="http://schemas.microsoft.com/office/drawing/2014/main" id="{AF9B08E8-15A4-4D05-BCC4-AAF677FCD610}"/>
              </a:ext>
            </a:extLst>
          </p:cNvPr>
          <p:cNvSpPr txBox="1"/>
          <p:nvPr/>
        </p:nvSpPr>
        <p:spPr bwMode="gray">
          <a:xfrm>
            <a:off x="4353859" y="3437348"/>
            <a:ext cx="1653082" cy="307777"/>
          </a:xfrm>
          <a:prstGeom prst="rect">
            <a:avLst/>
          </a:prstGeom>
          <a:noFill/>
        </p:spPr>
        <p:txBody>
          <a:bodyPr wrap="square">
            <a:spAutoFit/>
          </a:bodyPr>
          <a:lstStyle/>
          <a:p>
            <a:r>
              <a:rPr lang="en-US" sz="1400" dirty="0"/>
              <a:t>Instructor group</a:t>
            </a:r>
          </a:p>
        </p:txBody>
      </p:sp>
      <p:pic>
        <p:nvPicPr>
          <p:cNvPr id="4" name="Picture 3">
            <a:extLst>
              <a:ext uri="{FF2B5EF4-FFF2-40B4-BE49-F238E27FC236}">
                <a16:creationId xmlns:a16="http://schemas.microsoft.com/office/drawing/2014/main" id="{2BD83128-2A94-474E-AA5D-15EC9ECCB3F1}"/>
              </a:ext>
            </a:extLst>
          </p:cNvPr>
          <p:cNvPicPr>
            <a:picLocks noChangeAspect="1"/>
          </p:cNvPicPr>
          <p:nvPr/>
        </p:nvPicPr>
        <p:blipFill>
          <a:blip r:embed="rId4"/>
          <a:stretch>
            <a:fillRect/>
          </a:stretch>
        </p:blipFill>
        <p:spPr>
          <a:xfrm>
            <a:off x="6813207" y="1654758"/>
            <a:ext cx="2987096" cy="2887654"/>
          </a:xfrm>
          <a:prstGeom prst="rect">
            <a:avLst/>
          </a:prstGeom>
        </p:spPr>
      </p:pic>
      <p:sp>
        <p:nvSpPr>
          <p:cNvPr id="6" name="TextBox 5">
            <a:extLst>
              <a:ext uri="{FF2B5EF4-FFF2-40B4-BE49-F238E27FC236}">
                <a16:creationId xmlns:a16="http://schemas.microsoft.com/office/drawing/2014/main" id="{3BD62880-0D76-4665-BCAC-3FE853EFCBF7}"/>
              </a:ext>
            </a:extLst>
          </p:cNvPr>
          <p:cNvSpPr txBox="1"/>
          <p:nvPr/>
        </p:nvSpPr>
        <p:spPr bwMode="gray">
          <a:xfrm>
            <a:off x="7165160" y="1071628"/>
            <a:ext cx="2157829" cy="735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Reddit Communities [Kumar, et al. 2018]</a:t>
            </a:r>
          </a:p>
        </p:txBody>
      </p:sp>
    </p:spTree>
    <p:extLst>
      <p:ext uri="{BB962C8B-B14F-4D97-AF65-F5344CB8AC3E}">
        <p14:creationId xmlns:p14="http://schemas.microsoft.com/office/powerpoint/2010/main" val="42193446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DBD89D2-A1AC-433E-A271-7AEB70FD261C}"/>
                  </a:ext>
                </a:extLst>
              </p:cNvPr>
              <p:cNvSpPr>
                <a:spLocks noGrp="1"/>
              </p:cNvSpPr>
              <p:nvPr>
                <p:ph type="body" sz="quarter" idx="13"/>
              </p:nvPr>
            </p:nvSpPr>
            <p:spPr>
              <a:xfrm>
                <a:off x="478370" y="1122464"/>
                <a:ext cx="6704856" cy="2997937"/>
              </a:xfrm>
            </p:spPr>
            <p:txBody>
              <a:bodyPr/>
              <a:lstStyle/>
              <a:p>
                <a:r>
                  <a:rPr lang="en-US" sz="1700" dirty="0"/>
                  <a:t>1. Build Graph Laplacian representation:</a:t>
                </a:r>
              </a:p>
              <a:p>
                <a:pPr/>
                <a14:m>
                  <m:oMathPara xmlns:m="http://schemas.openxmlformats.org/officeDocument/2006/math">
                    <m:oMathParaPr>
                      <m:jc m:val="left"/>
                    </m:oMathParaPr>
                    <m:oMath xmlns:m="http://schemas.openxmlformats.org/officeDocument/2006/math">
                      <m:r>
                        <a:rPr lang="en-US" sz="1700" i="1" dirty="0" smtClean="0">
                          <a:latin typeface="Cambria Math" panose="02040503050406030204" pitchFamily="18" charset="0"/>
                        </a:rPr>
                        <m:t>𝐿𝑎𝑝𝑙𝑎𝑐𝑖𝑎𝑛</m:t>
                      </m:r>
                      <m:r>
                        <a:rPr lang="en-US" sz="1700" i="1" dirty="0" smtClean="0">
                          <a:latin typeface="Cambria Math" panose="02040503050406030204" pitchFamily="18" charset="0"/>
                        </a:rPr>
                        <m:t> </m:t>
                      </m:r>
                      <m:r>
                        <a:rPr lang="en-US" sz="1700" i="1" dirty="0" smtClean="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𝐿</m:t>
                      </m:r>
                      <m:r>
                        <a:rPr lang="en-US" sz="1700" b="0" i="1" dirty="0" smtClean="0">
                          <a:latin typeface="Cambria Math" panose="02040503050406030204" pitchFamily="18" charset="0"/>
                        </a:rPr>
                        <m:t>)</m:t>
                      </m:r>
                      <m:r>
                        <a:rPr lang="en-US" sz="1700" i="1" dirty="0" smtClean="0">
                          <a:latin typeface="Cambria Math" panose="02040503050406030204" pitchFamily="18" charset="0"/>
                        </a:rPr>
                        <m:t>= </m:t>
                      </m:r>
                      <m:r>
                        <a:rPr lang="en-US" sz="1700" i="1" dirty="0" smtClean="0">
                          <a:latin typeface="Cambria Math" panose="02040503050406030204" pitchFamily="18" charset="0"/>
                        </a:rPr>
                        <m:t>𝐴𝑑𝑗𝑎𝑐𝑒𝑛𝑐𝑦</m:t>
                      </m:r>
                      <m:r>
                        <a:rPr lang="en-US" sz="1700" i="1" dirty="0">
                          <a:latin typeface="Cambria Math" panose="02040503050406030204" pitchFamily="18" charset="0"/>
                        </a:rPr>
                        <m:t> </m:t>
                      </m:r>
                      <m:r>
                        <a:rPr lang="en-US" sz="1700" i="1" dirty="0">
                          <a:latin typeface="Cambria Math" panose="02040503050406030204" pitchFamily="18" charset="0"/>
                        </a:rPr>
                        <m:t>𝑚𝑎𝑡𝑟</m:t>
                      </m:r>
                      <m:r>
                        <a:rPr lang="en-US" sz="1700" i="1" dirty="0" smtClean="0">
                          <a:latin typeface="Cambria Math" panose="02040503050406030204" pitchFamily="18" charset="0"/>
                        </a:rPr>
                        <m:t>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𝐴</m:t>
                      </m:r>
                      <m:r>
                        <a:rPr lang="en-US" sz="1700" i="1" dirty="0" smtClean="0">
                          <a:latin typeface="Cambria Math" panose="02040503050406030204" pitchFamily="18" charset="0"/>
                        </a:rPr>
                        <m:t>) – </m:t>
                      </m:r>
                      <m:r>
                        <a:rPr lang="en-US" sz="1700" i="1" dirty="0" smtClean="0">
                          <a:latin typeface="Cambria Math" panose="02040503050406030204" pitchFamily="18" charset="0"/>
                        </a:rPr>
                        <m:t>𝐷𝑒𝑔𝑟𝑒𝑒</m:t>
                      </m:r>
                      <m:r>
                        <a:rPr lang="en-US" sz="1700" i="1" dirty="0" smtClean="0">
                          <a:latin typeface="Cambria Math" panose="02040503050406030204" pitchFamily="18" charset="0"/>
                        </a:rPr>
                        <m:t> </m:t>
                      </m:r>
                      <m:r>
                        <a:rPr lang="en-US" sz="1700" i="1" dirty="0" smtClean="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𝐷</m:t>
                      </m:r>
                      <m:r>
                        <a:rPr lang="en-US" sz="1700" i="1" dirty="0" smtClean="0">
                          <a:latin typeface="Cambria Math" panose="02040503050406030204" pitchFamily="18" charset="0"/>
                        </a:rPr>
                        <m:t>) </m:t>
                      </m:r>
                    </m:oMath>
                  </m:oMathPara>
                </a14:m>
                <a:endParaRPr lang="en-US" sz="1700" dirty="0"/>
              </a:p>
              <a:p>
                <a:r>
                  <a:rPr lang="en-US" sz="1700" dirty="0"/>
                  <a:t>2. Reduce Dimensionality: </a:t>
                </a:r>
              </a:p>
              <a:p>
                <a:r>
                  <a:rPr lang="en-US" sz="1700" dirty="0"/>
                  <a:t>Compute eigenvalues and eigenvectors of the L matrix</a:t>
                </a:r>
              </a:p>
              <a:p>
                <a:r>
                  <a:rPr lang="en-US" sz="1700" dirty="0"/>
                  <a:t>Use eigenvectors to map nodes to a reduced representation </a:t>
                </a:r>
              </a:p>
              <a:p>
                <a:r>
                  <a:rPr lang="en-US" sz="1700" dirty="0"/>
                  <a:t>3. Categorize:</a:t>
                </a:r>
              </a:p>
              <a:p>
                <a:r>
                  <a:rPr lang="en-US" sz="1700" dirty="0"/>
                  <a:t>Use the new representation, assign nodes to clusters</a:t>
                </a:r>
              </a:p>
            </p:txBody>
          </p:sp>
        </mc:Choice>
        <mc:Fallback xmlns="">
          <p:sp>
            <p:nvSpPr>
              <p:cNvPr id="2" name="Text Placeholder 1">
                <a:extLst>
                  <a:ext uri="{FF2B5EF4-FFF2-40B4-BE49-F238E27FC236}">
                    <a16:creationId xmlns:a16="http://schemas.microsoft.com/office/drawing/2014/main" id="{6DBD89D2-A1AC-433E-A271-7AEB70FD261C}"/>
                  </a:ext>
                </a:extLst>
              </p:cNvPr>
              <p:cNvSpPr>
                <a:spLocks noGrp="1" noRot="1" noChangeAspect="1" noMove="1" noResize="1" noEditPoints="1" noAdjustHandles="1" noChangeArrowheads="1" noChangeShapeType="1" noTextEdit="1"/>
              </p:cNvSpPr>
              <p:nvPr>
                <p:ph type="body" sz="quarter" idx="13"/>
              </p:nvPr>
            </p:nvSpPr>
            <p:spPr>
              <a:xfrm>
                <a:off x="478370" y="1122464"/>
                <a:ext cx="6704856" cy="2997937"/>
              </a:xfrm>
              <a:blipFill>
                <a:blip r:embed="rId3"/>
                <a:stretch>
                  <a:fillRect l="-1909" t="-813" r="-364" b="-162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7235BCE-9F3A-4B41-BE67-0785CDA81E8F}"/>
              </a:ext>
            </a:extLst>
          </p:cNvPr>
          <p:cNvSpPr>
            <a:spLocks noGrp="1"/>
          </p:cNvSpPr>
          <p:nvPr>
            <p:ph type="title"/>
          </p:nvPr>
        </p:nvSpPr>
        <p:spPr/>
        <p:txBody>
          <a:bodyPr/>
          <a:lstStyle/>
          <a:p>
            <a:r>
              <a:rPr lang="en-US" dirty="0"/>
              <a:t>Spectral Clustering</a:t>
            </a:r>
          </a:p>
        </p:txBody>
      </p:sp>
      <p:grpSp>
        <p:nvGrpSpPr>
          <p:cNvPr id="10" name="Group 9">
            <a:extLst>
              <a:ext uri="{FF2B5EF4-FFF2-40B4-BE49-F238E27FC236}">
                <a16:creationId xmlns:a16="http://schemas.microsoft.com/office/drawing/2014/main" id="{F8A4BD4E-3D8A-4421-977C-FD82FDEEF1BF}"/>
              </a:ext>
            </a:extLst>
          </p:cNvPr>
          <p:cNvGrpSpPr/>
          <p:nvPr/>
        </p:nvGrpSpPr>
        <p:grpSpPr>
          <a:xfrm>
            <a:off x="7390540" y="1036728"/>
            <a:ext cx="3941722" cy="2214189"/>
            <a:chOff x="7484808" y="1282046"/>
            <a:chExt cx="3941722" cy="2214189"/>
          </a:xfrm>
        </p:grpSpPr>
        <p:pic>
          <p:nvPicPr>
            <p:cNvPr id="8" name="Picture 7">
              <a:extLst>
                <a:ext uri="{FF2B5EF4-FFF2-40B4-BE49-F238E27FC236}">
                  <a16:creationId xmlns:a16="http://schemas.microsoft.com/office/drawing/2014/main" id="{DB86D0E2-8415-474C-B961-4CB6E30D589C}"/>
                </a:ext>
              </a:extLst>
            </p:cNvPr>
            <p:cNvPicPr>
              <a:picLocks noChangeAspect="1"/>
            </p:cNvPicPr>
            <p:nvPr/>
          </p:nvPicPr>
          <p:blipFill>
            <a:blip r:embed="rId4"/>
            <a:stretch>
              <a:fillRect/>
            </a:stretch>
          </p:blipFill>
          <p:spPr>
            <a:xfrm>
              <a:off x="7484808" y="1282046"/>
              <a:ext cx="3941722" cy="1977078"/>
            </a:xfrm>
            <a:prstGeom prst="rect">
              <a:avLst/>
            </a:prstGeom>
          </p:spPr>
        </p:pic>
        <p:sp>
          <p:nvSpPr>
            <p:cNvPr id="9" name="TextBox 8">
              <a:extLst>
                <a:ext uri="{FF2B5EF4-FFF2-40B4-BE49-F238E27FC236}">
                  <a16:creationId xmlns:a16="http://schemas.microsoft.com/office/drawing/2014/main" id="{F1794353-B1A0-4BA2-B057-035D519421F9}"/>
                </a:ext>
              </a:extLst>
            </p:cNvPr>
            <p:cNvSpPr txBox="1"/>
            <p:nvPr/>
          </p:nvSpPr>
          <p:spPr bwMode="gray">
            <a:xfrm>
              <a:off x="10116595" y="3259124"/>
              <a:ext cx="1309935" cy="2371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L = A-D</a:t>
              </a:r>
            </a:p>
          </p:txBody>
        </p:sp>
      </p:grpSp>
      <p:pic>
        <p:nvPicPr>
          <p:cNvPr id="12" name="Picture 11">
            <a:extLst>
              <a:ext uri="{FF2B5EF4-FFF2-40B4-BE49-F238E27FC236}">
                <a16:creationId xmlns:a16="http://schemas.microsoft.com/office/drawing/2014/main" id="{FDF83BE1-33F5-4C35-B7BE-87CD21D9A634}"/>
              </a:ext>
            </a:extLst>
          </p:cNvPr>
          <p:cNvPicPr>
            <a:picLocks noChangeAspect="1"/>
          </p:cNvPicPr>
          <p:nvPr/>
        </p:nvPicPr>
        <p:blipFill>
          <a:blip r:embed="rId5"/>
          <a:stretch>
            <a:fillRect/>
          </a:stretch>
        </p:blipFill>
        <p:spPr>
          <a:xfrm>
            <a:off x="6813852" y="3607084"/>
            <a:ext cx="5095097" cy="2814278"/>
          </a:xfrm>
          <a:prstGeom prst="rect">
            <a:avLst/>
          </a:prstGeom>
        </p:spPr>
      </p:pic>
      <p:sp>
        <p:nvSpPr>
          <p:cNvPr id="11" name="TextBox 10">
            <a:extLst>
              <a:ext uri="{FF2B5EF4-FFF2-40B4-BE49-F238E27FC236}">
                <a16:creationId xmlns:a16="http://schemas.microsoft.com/office/drawing/2014/main" id="{09D11175-29B0-4825-9395-5CD10DC36A37}"/>
              </a:ext>
            </a:extLst>
          </p:cNvPr>
          <p:cNvSpPr txBox="1"/>
          <p:nvPr/>
        </p:nvSpPr>
        <p:spPr bwMode="gray">
          <a:xfrm>
            <a:off x="335056" y="4667036"/>
            <a:ext cx="6455305" cy="1754326"/>
          </a:xfrm>
          <a:prstGeom prst="rect">
            <a:avLst/>
          </a:prstGeom>
          <a:noFill/>
        </p:spPr>
        <p:txBody>
          <a:bodyPr wrap="square">
            <a:spAutoFit/>
          </a:bodyPr>
          <a:lstStyle/>
          <a:p>
            <a:r>
              <a:rPr lang="en-US" sz="1200" b="1" dirty="0"/>
              <a:t>Further resources</a:t>
            </a:r>
            <a:endParaRPr lang="en-US" sz="1200" dirty="0"/>
          </a:p>
          <a:p>
            <a:r>
              <a:rPr lang="en-US" sz="1200" dirty="0"/>
              <a:t>Short Tutorial on Graph Laplacian: https://csustan.csustan.edu/~tom/Clustering/GraphLaplacian-tutorial.pdf</a:t>
            </a:r>
          </a:p>
          <a:p>
            <a:endParaRPr lang="en-US" sz="1200" dirty="0"/>
          </a:p>
          <a:p>
            <a:r>
              <a:rPr lang="en-US" sz="1200" dirty="0"/>
              <a:t>Lecture Slides: http://graphics.stanford.edu/courses/cs468-10-fall/LectureSlides/16_spectral_methods1.pdf</a:t>
            </a:r>
          </a:p>
          <a:p>
            <a:endParaRPr lang="en-US" sz="1200" dirty="0"/>
          </a:p>
          <a:p>
            <a:r>
              <a:rPr lang="en-US" sz="1200" dirty="0"/>
              <a:t>Tutorial on Spectral Clustering: nhttps://www.cs.cmu.edu/~aarti/Class/10701/readings/Luxburg06_TR.pdf</a:t>
            </a:r>
          </a:p>
        </p:txBody>
      </p:sp>
    </p:spTree>
    <p:extLst>
      <p:ext uri="{BB962C8B-B14F-4D97-AF65-F5344CB8AC3E}">
        <p14:creationId xmlns:p14="http://schemas.microsoft.com/office/powerpoint/2010/main" val="197211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870849E-B3B3-44DF-884B-064524CC6208}"/>
              </a:ext>
            </a:extLst>
          </p:cNvPr>
          <p:cNvSpPr/>
          <p:nvPr/>
        </p:nvSpPr>
        <p:spPr bwMode="gray">
          <a:xfrm>
            <a:off x="116359" y="4116987"/>
            <a:ext cx="11923318" cy="2771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 name="Title 1">
            <a:extLst>
              <a:ext uri="{FF2B5EF4-FFF2-40B4-BE49-F238E27FC236}">
                <a16:creationId xmlns:a16="http://schemas.microsoft.com/office/drawing/2014/main" id="{2A3E6B62-D9AB-4C57-96C0-33732E613EFA}"/>
              </a:ext>
            </a:extLst>
          </p:cNvPr>
          <p:cNvSpPr>
            <a:spLocks noGrp="1"/>
          </p:cNvSpPr>
          <p:nvPr>
            <p:ph type="title"/>
          </p:nvPr>
        </p:nvSpPr>
        <p:spPr>
          <a:xfrm>
            <a:off x="478369" y="144001"/>
            <a:ext cx="9169401" cy="555840"/>
          </a:xfrm>
        </p:spPr>
        <p:txBody>
          <a:bodyPr/>
          <a:lstStyle/>
          <a:p>
            <a:r>
              <a:rPr lang="en-US" dirty="0"/>
              <a:t>The Strength of Weak Ties </a:t>
            </a:r>
            <a:r>
              <a:rPr lang="en-US" sz="1600" dirty="0"/>
              <a:t>[</a:t>
            </a:r>
            <a:r>
              <a:rPr lang="en-US" sz="1600" dirty="0" err="1"/>
              <a:t>Granovetter</a:t>
            </a:r>
            <a:r>
              <a:rPr lang="en-US" sz="1600" dirty="0"/>
              <a:t> 73]</a:t>
            </a:r>
            <a:endParaRPr lang="en-US" dirty="0"/>
          </a:p>
        </p:txBody>
      </p:sp>
      <p:sp>
        <p:nvSpPr>
          <p:cNvPr id="13" name="Text Placeholder 2">
            <a:extLst>
              <a:ext uri="{FF2B5EF4-FFF2-40B4-BE49-F238E27FC236}">
                <a16:creationId xmlns:a16="http://schemas.microsoft.com/office/drawing/2014/main" id="{E888B757-123D-4D6A-A6C1-82B212AAEEF4}"/>
              </a:ext>
            </a:extLst>
          </p:cNvPr>
          <p:cNvSpPr>
            <a:spLocks noGrp="1"/>
          </p:cNvSpPr>
          <p:nvPr>
            <p:ph type="body" sz="quarter" idx="13"/>
          </p:nvPr>
        </p:nvSpPr>
        <p:spPr>
          <a:xfrm>
            <a:off x="7290693" y="820022"/>
            <a:ext cx="4748984" cy="3278366"/>
          </a:xfrm>
        </p:spPr>
        <p:txBody>
          <a:bodyPr/>
          <a:lstStyle/>
          <a:p>
            <a:r>
              <a:rPr lang="en-US" u="sng" dirty="0"/>
              <a:t>Interesting facts:</a:t>
            </a:r>
          </a:p>
          <a:p>
            <a:pPr marL="342900" indent="-342900">
              <a:buFont typeface="Arial" panose="020B0604020202020204" pitchFamily="34" charset="0"/>
              <a:buChar char="•"/>
            </a:pPr>
            <a:r>
              <a:rPr lang="en-US" sz="1600" dirty="0"/>
              <a:t>Most people change jobs voluntarily</a:t>
            </a:r>
          </a:p>
          <a:p>
            <a:pPr marL="342900" indent="-342900">
              <a:buFont typeface="Arial" panose="020B0604020202020204" pitchFamily="34" charset="0"/>
              <a:buChar char="•"/>
            </a:pPr>
            <a:r>
              <a:rPr lang="en-US" sz="1600" dirty="0"/>
              <a:t>56% found new jobs through personal contacts</a:t>
            </a:r>
          </a:p>
          <a:p>
            <a:pPr marL="342900" indent="-342900">
              <a:buFont typeface="Arial" panose="020B0604020202020204" pitchFamily="34" charset="0"/>
              <a:buChar char="•"/>
            </a:pPr>
            <a:r>
              <a:rPr lang="en-US" sz="1600" dirty="0"/>
              <a:t>3/4 of the highest income categories</a:t>
            </a:r>
          </a:p>
          <a:p>
            <a:pPr marL="342900" indent="-342900">
              <a:buFont typeface="Arial" panose="020B0604020202020204" pitchFamily="34" charset="0"/>
              <a:buChar char="•"/>
            </a:pPr>
            <a:r>
              <a:rPr lang="en-US" sz="1600" dirty="0"/>
              <a:t>More difficult to change if&gt;5 years in a job</a:t>
            </a:r>
          </a:p>
          <a:p>
            <a:pPr marL="342900" indent="-342900">
              <a:buFont typeface="Arial" panose="020B0604020202020204" pitchFamily="34" charset="0"/>
              <a:buChar char="•"/>
            </a:pPr>
            <a:r>
              <a:rPr lang="en-US" sz="1600" dirty="0"/>
              <a:t>People with 2 to 5 years in a job were more likely to find jobs through weak ties</a:t>
            </a:r>
            <a:endParaRPr lang="en-US" dirty="0"/>
          </a:p>
          <a:p>
            <a:endParaRPr lang="en-US" dirty="0"/>
          </a:p>
        </p:txBody>
      </p:sp>
      <p:sp>
        <p:nvSpPr>
          <p:cNvPr id="4" name="Slide Number Placeholder 3">
            <a:extLst>
              <a:ext uri="{FF2B5EF4-FFF2-40B4-BE49-F238E27FC236}">
                <a16:creationId xmlns:a16="http://schemas.microsoft.com/office/drawing/2014/main" id="{D06397F1-0411-4446-8968-46F4DA79B40F}"/>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2</a:t>
            </a:fld>
            <a:endParaRPr lang="en-US"/>
          </a:p>
        </p:txBody>
      </p:sp>
      <p:grpSp>
        <p:nvGrpSpPr>
          <p:cNvPr id="58" name="Group 57">
            <a:extLst>
              <a:ext uri="{FF2B5EF4-FFF2-40B4-BE49-F238E27FC236}">
                <a16:creationId xmlns:a16="http://schemas.microsoft.com/office/drawing/2014/main" id="{7BDA06DD-A98C-4A3C-B143-E10367F31DAE}"/>
              </a:ext>
            </a:extLst>
          </p:cNvPr>
          <p:cNvGrpSpPr/>
          <p:nvPr/>
        </p:nvGrpSpPr>
        <p:grpSpPr>
          <a:xfrm>
            <a:off x="3303634" y="941541"/>
            <a:ext cx="3875937" cy="3128678"/>
            <a:chOff x="3680904" y="562677"/>
            <a:chExt cx="3875937" cy="3128678"/>
          </a:xfrm>
        </p:grpSpPr>
        <p:pic>
          <p:nvPicPr>
            <p:cNvPr id="6" name="Picture 5">
              <a:extLst>
                <a:ext uri="{FF2B5EF4-FFF2-40B4-BE49-F238E27FC236}">
                  <a16:creationId xmlns:a16="http://schemas.microsoft.com/office/drawing/2014/main" id="{B597CDA8-1C30-4470-B7D5-B7276F1E2996}"/>
                </a:ext>
              </a:extLst>
            </p:cNvPr>
            <p:cNvPicPr>
              <a:picLocks noChangeAspect="1"/>
            </p:cNvPicPr>
            <p:nvPr/>
          </p:nvPicPr>
          <p:blipFill>
            <a:blip r:embed="rId3"/>
            <a:stretch>
              <a:fillRect/>
            </a:stretch>
          </p:blipFill>
          <p:spPr>
            <a:xfrm>
              <a:off x="4183811" y="562677"/>
              <a:ext cx="3373030" cy="2875507"/>
            </a:xfrm>
            <a:prstGeom prst="rect">
              <a:avLst/>
            </a:prstGeom>
            <a:noFill/>
          </p:spPr>
        </p:pic>
        <p:sp>
          <p:nvSpPr>
            <p:cNvPr id="20" name="TextBox 19">
              <a:extLst>
                <a:ext uri="{FF2B5EF4-FFF2-40B4-BE49-F238E27FC236}">
                  <a16:creationId xmlns:a16="http://schemas.microsoft.com/office/drawing/2014/main" id="{D7D950FA-27E0-4618-8A91-CCCA53855868}"/>
                </a:ext>
              </a:extLst>
            </p:cNvPr>
            <p:cNvSpPr txBox="1"/>
            <p:nvPr/>
          </p:nvSpPr>
          <p:spPr bwMode="gray">
            <a:xfrm>
              <a:off x="3680904" y="3352801"/>
              <a:ext cx="3694182" cy="338554"/>
            </a:xfrm>
            <a:prstGeom prst="rect">
              <a:avLst/>
            </a:prstGeom>
            <a:noFill/>
          </p:spPr>
          <p:txBody>
            <a:bodyPr wrap="square">
              <a:spAutoFit/>
            </a:bodyPr>
            <a:lstStyle/>
            <a:p>
              <a:r>
                <a:rPr lang="en-US" sz="800" u="sng" dirty="0"/>
                <a:t>source</a:t>
              </a:r>
              <a:r>
                <a:rPr lang="en-US" sz="800" dirty="0"/>
                <a:t>: Interview with Mark </a:t>
              </a:r>
              <a:r>
                <a:rPr lang="en-US" sz="800" dirty="0" err="1"/>
                <a:t>Granovetter</a:t>
              </a:r>
              <a:r>
                <a:rPr lang="en-US" sz="800" dirty="0"/>
                <a:t> at Stanford - https://www.youtube.com/watch?v=g3bBajcR5fE&amp;pbjreload=101</a:t>
              </a:r>
            </a:p>
          </p:txBody>
        </p:sp>
      </p:grpSp>
      <p:sp>
        <p:nvSpPr>
          <p:cNvPr id="21" name="Text Placeholder 2">
            <a:extLst>
              <a:ext uri="{FF2B5EF4-FFF2-40B4-BE49-F238E27FC236}">
                <a16:creationId xmlns:a16="http://schemas.microsoft.com/office/drawing/2014/main" id="{0E9E946C-1F4C-4D4E-8174-C59F144B63E3}"/>
              </a:ext>
            </a:extLst>
          </p:cNvPr>
          <p:cNvSpPr txBox="1">
            <a:spLocks/>
          </p:cNvSpPr>
          <p:nvPr/>
        </p:nvSpPr>
        <p:spPr bwMode="gray">
          <a:xfrm>
            <a:off x="268682" y="4674558"/>
            <a:ext cx="828598"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u="sng" dirty="0"/>
              <a:t>Why?</a:t>
            </a:r>
            <a:endParaRPr lang="en-US" b="1" dirty="0"/>
          </a:p>
        </p:txBody>
      </p:sp>
      <p:cxnSp>
        <p:nvCxnSpPr>
          <p:cNvPr id="32" name="Straight Arrow Connector 31">
            <a:extLst>
              <a:ext uri="{FF2B5EF4-FFF2-40B4-BE49-F238E27FC236}">
                <a16:creationId xmlns:a16="http://schemas.microsoft.com/office/drawing/2014/main" id="{5185AED5-4FDB-4061-9F33-CBE7B25337D5}"/>
              </a:ext>
            </a:extLst>
          </p:cNvPr>
          <p:cNvCxnSpPr>
            <a:cxnSpLocks/>
            <a:stCxn id="28" idx="6"/>
            <a:endCxn id="29" idx="3"/>
          </p:cNvCxnSpPr>
          <p:nvPr/>
        </p:nvCxnSpPr>
        <p:spPr bwMode="gray">
          <a:xfrm flipV="1">
            <a:off x="2286332" y="5157608"/>
            <a:ext cx="680353" cy="394472"/>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73FD45A9-085D-4CB8-AD72-C65482AA24C6}"/>
              </a:ext>
            </a:extLst>
          </p:cNvPr>
          <p:cNvGrpSpPr/>
          <p:nvPr/>
        </p:nvGrpSpPr>
        <p:grpSpPr>
          <a:xfrm>
            <a:off x="1872116" y="4417289"/>
            <a:ext cx="1690193" cy="1624476"/>
            <a:chOff x="1741488" y="4425998"/>
            <a:chExt cx="1690193" cy="1624476"/>
          </a:xfrm>
        </p:grpSpPr>
        <p:sp>
          <p:nvSpPr>
            <p:cNvPr id="27" name="Oval 26">
              <a:extLst>
                <a:ext uri="{FF2B5EF4-FFF2-40B4-BE49-F238E27FC236}">
                  <a16:creationId xmlns:a16="http://schemas.microsoft.com/office/drawing/2014/main" id="{0177EE31-9CD8-446E-9AB7-BD8CA2A54C3F}"/>
                </a:ext>
              </a:extLst>
            </p:cNvPr>
            <p:cNvSpPr/>
            <p:nvPr/>
          </p:nvSpPr>
          <p:spPr bwMode="gray">
            <a:xfrm>
              <a:off x="1741488" y="442599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8" name="Oval 27">
              <a:extLst>
                <a:ext uri="{FF2B5EF4-FFF2-40B4-BE49-F238E27FC236}">
                  <a16:creationId xmlns:a16="http://schemas.microsoft.com/office/drawing/2014/main" id="{CEC29E31-9F32-4A95-94ED-043A9351EB1A}"/>
                </a:ext>
              </a:extLst>
            </p:cNvPr>
            <p:cNvSpPr/>
            <p:nvPr/>
          </p:nvSpPr>
          <p:spPr bwMode="gray">
            <a:xfrm>
              <a:off x="1741488" y="535368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29" name="Oval 28">
              <a:extLst>
                <a:ext uri="{FF2B5EF4-FFF2-40B4-BE49-F238E27FC236}">
                  <a16:creationId xmlns:a16="http://schemas.microsoft.com/office/drawing/2014/main" id="{4329C72E-6ED4-4E09-9D95-C59224F369CF}"/>
                </a:ext>
              </a:extLst>
            </p:cNvPr>
            <p:cNvSpPr/>
            <p:nvPr/>
          </p:nvSpPr>
          <p:spPr bwMode="gray">
            <a:xfrm>
              <a:off x="2775396" y="481276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30" name="Straight Arrow Connector 29">
              <a:extLst>
                <a:ext uri="{FF2B5EF4-FFF2-40B4-BE49-F238E27FC236}">
                  <a16:creationId xmlns:a16="http://schemas.microsoft.com/office/drawing/2014/main" id="{83ACED5F-1B5D-4570-90D3-7B86BCEDBEBE}"/>
                </a:ext>
              </a:extLst>
            </p:cNvPr>
            <p:cNvCxnSpPr>
              <a:stCxn id="27" idx="6"/>
              <a:endCxn id="29" idx="1"/>
            </p:cNvCxnSpPr>
            <p:nvPr/>
          </p:nvCxnSpPr>
          <p:spPr bwMode="gray">
            <a:xfrm>
              <a:off x="2155704" y="4633106"/>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40C74AA-49DA-4C1C-BBF0-5D1C9E99EEAE}"/>
                </a:ext>
              </a:extLst>
            </p:cNvPr>
            <p:cNvCxnSpPr>
              <a:cxnSpLocks/>
              <a:stCxn id="27" idx="4"/>
              <a:endCxn id="28" idx="0"/>
            </p:cNvCxnSpPr>
            <p:nvPr/>
          </p:nvCxnSpPr>
          <p:spPr bwMode="gray">
            <a:xfrm>
              <a:off x="1948596" y="4840214"/>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2F1EC2-9FA8-4279-8655-6029D7F34CA2}"/>
                </a:ext>
              </a:extLst>
            </p:cNvPr>
            <p:cNvSpPr/>
            <p:nvPr/>
          </p:nvSpPr>
          <p:spPr bwMode="gray">
            <a:xfrm>
              <a:off x="3017465" y="563625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35" name="Straight Arrow Connector 34">
              <a:extLst>
                <a:ext uri="{FF2B5EF4-FFF2-40B4-BE49-F238E27FC236}">
                  <a16:creationId xmlns:a16="http://schemas.microsoft.com/office/drawing/2014/main" id="{2A57AEF9-1BD9-4088-85AD-3EA89102EF23}"/>
                </a:ext>
              </a:extLst>
            </p:cNvPr>
            <p:cNvCxnSpPr>
              <a:cxnSpLocks/>
              <a:stCxn id="29" idx="4"/>
              <a:endCxn id="33" idx="0"/>
            </p:cNvCxnSpPr>
            <p:nvPr/>
          </p:nvCxnSpPr>
          <p:spPr bwMode="gray">
            <a:xfrm>
              <a:off x="2982504" y="5226978"/>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7" name="TextBox 36">
            <a:extLst>
              <a:ext uri="{FF2B5EF4-FFF2-40B4-BE49-F238E27FC236}">
                <a16:creationId xmlns:a16="http://schemas.microsoft.com/office/drawing/2014/main" id="{E3AB02F3-F3EA-4D83-9187-6FE63078BA7B}"/>
              </a:ext>
            </a:extLst>
          </p:cNvPr>
          <p:cNvSpPr txBox="1"/>
          <p:nvPr/>
        </p:nvSpPr>
        <p:spPr bwMode="gray">
          <a:xfrm>
            <a:off x="256323" y="6076357"/>
            <a:ext cx="4434700" cy="584775"/>
          </a:xfrm>
          <a:prstGeom prst="rect">
            <a:avLst/>
          </a:prstGeom>
          <a:noFill/>
        </p:spPr>
        <p:txBody>
          <a:bodyPr wrap="square">
            <a:spAutoFit/>
          </a:bodyPr>
          <a:lstStyle/>
          <a:p>
            <a:r>
              <a:rPr lang="en-US" sz="1600" dirty="0"/>
              <a:t>Triads tend to form -&gt; increasing the spread of information within a cluster</a:t>
            </a:r>
          </a:p>
        </p:txBody>
      </p:sp>
      <p:sp>
        <p:nvSpPr>
          <p:cNvPr id="40" name="TextBox 39">
            <a:extLst>
              <a:ext uri="{FF2B5EF4-FFF2-40B4-BE49-F238E27FC236}">
                <a16:creationId xmlns:a16="http://schemas.microsoft.com/office/drawing/2014/main" id="{002A5430-4EBA-492A-9A44-E20F09EDC9CC}"/>
              </a:ext>
            </a:extLst>
          </p:cNvPr>
          <p:cNvSpPr txBox="1"/>
          <p:nvPr/>
        </p:nvSpPr>
        <p:spPr bwMode="gray">
          <a:xfrm>
            <a:off x="9718009" y="5861499"/>
            <a:ext cx="1804204" cy="584775"/>
          </a:xfrm>
          <a:prstGeom prst="rect">
            <a:avLst/>
          </a:prstGeom>
          <a:noFill/>
        </p:spPr>
        <p:txBody>
          <a:bodyPr wrap="square">
            <a:spAutoFit/>
          </a:bodyPr>
          <a:lstStyle/>
          <a:p>
            <a:r>
              <a:rPr lang="en-US" sz="1600" dirty="0"/>
              <a:t>Instant global communication</a:t>
            </a:r>
          </a:p>
        </p:txBody>
      </p:sp>
      <p:cxnSp>
        <p:nvCxnSpPr>
          <p:cNvPr id="43" name="Straight Arrow Connector 42">
            <a:extLst>
              <a:ext uri="{FF2B5EF4-FFF2-40B4-BE49-F238E27FC236}">
                <a16:creationId xmlns:a16="http://schemas.microsoft.com/office/drawing/2014/main" id="{878D6090-B5AC-4AA9-9BA0-D24D8569641D}"/>
              </a:ext>
            </a:extLst>
          </p:cNvPr>
          <p:cNvCxnSpPr>
            <a:cxnSpLocks/>
            <a:stCxn id="28" idx="5"/>
            <a:endCxn id="33" idx="2"/>
          </p:cNvCxnSpPr>
          <p:nvPr/>
        </p:nvCxnSpPr>
        <p:spPr bwMode="gray">
          <a:xfrm>
            <a:off x="2225671" y="5698527"/>
            <a:ext cx="922422" cy="136130"/>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5049EB8-B77B-4046-8AA4-D1A9933817A2}"/>
              </a:ext>
            </a:extLst>
          </p:cNvPr>
          <p:cNvCxnSpPr>
            <a:cxnSpLocks/>
            <a:stCxn id="27" idx="5"/>
            <a:endCxn id="33" idx="1"/>
          </p:cNvCxnSpPr>
          <p:nvPr/>
        </p:nvCxnSpPr>
        <p:spPr bwMode="gray">
          <a:xfrm>
            <a:off x="2225671" y="4770844"/>
            <a:ext cx="983083" cy="917366"/>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26FB9F27-ABED-467C-84D6-9C56BA38CF76}"/>
              </a:ext>
            </a:extLst>
          </p:cNvPr>
          <p:cNvPicPr>
            <a:picLocks noChangeAspect="1"/>
          </p:cNvPicPr>
          <p:nvPr/>
        </p:nvPicPr>
        <p:blipFill>
          <a:blip r:embed="rId4"/>
          <a:stretch>
            <a:fillRect/>
          </a:stretch>
        </p:blipFill>
        <p:spPr>
          <a:xfrm>
            <a:off x="9531071" y="4279062"/>
            <a:ext cx="2181600" cy="1635770"/>
          </a:xfrm>
          <a:prstGeom prst="rect">
            <a:avLst/>
          </a:prstGeom>
        </p:spPr>
      </p:pic>
      <p:sp>
        <p:nvSpPr>
          <p:cNvPr id="55" name="TextBox 54">
            <a:extLst>
              <a:ext uri="{FF2B5EF4-FFF2-40B4-BE49-F238E27FC236}">
                <a16:creationId xmlns:a16="http://schemas.microsoft.com/office/drawing/2014/main" id="{F9E327D7-5192-41CB-9DE7-9274FDE8D549}"/>
              </a:ext>
            </a:extLst>
          </p:cNvPr>
          <p:cNvSpPr txBox="1"/>
          <p:nvPr/>
        </p:nvSpPr>
        <p:spPr bwMode="gray">
          <a:xfrm>
            <a:off x="9779094" y="6376617"/>
            <a:ext cx="1400912" cy="461665"/>
          </a:xfrm>
          <a:prstGeom prst="rect">
            <a:avLst/>
          </a:prstGeom>
          <a:noFill/>
        </p:spPr>
        <p:txBody>
          <a:bodyPr wrap="square">
            <a:spAutoFit/>
          </a:bodyPr>
          <a:lstStyle/>
          <a:p>
            <a:r>
              <a:rPr lang="en-US" sz="800" dirty="0"/>
              <a:t>JJ Ying https://unsplash.com/photos/8bghKxNU1j0 </a:t>
            </a:r>
          </a:p>
        </p:txBody>
      </p:sp>
      <p:pic>
        <p:nvPicPr>
          <p:cNvPr id="57" name="Picture 56">
            <a:extLst>
              <a:ext uri="{FF2B5EF4-FFF2-40B4-BE49-F238E27FC236}">
                <a16:creationId xmlns:a16="http://schemas.microsoft.com/office/drawing/2014/main" id="{7C58EC05-BCFF-4A5F-B56B-358D15124550}"/>
              </a:ext>
            </a:extLst>
          </p:cNvPr>
          <p:cNvPicPr>
            <a:picLocks noChangeAspect="1"/>
          </p:cNvPicPr>
          <p:nvPr/>
        </p:nvPicPr>
        <p:blipFill>
          <a:blip r:embed="rId5"/>
          <a:stretch>
            <a:fillRect/>
          </a:stretch>
        </p:blipFill>
        <p:spPr>
          <a:xfrm>
            <a:off x="225053" y="850084"/>
            <a:ext cx="3162300" cy="3276600"/>
          </a:xfrm>
          <a:prstGeom prst="rect">
            <a:avLst/>
          </a:prstGeom>
        </p:spPr>
      </p:pic>
      <p:grpSp>
        <p:nvGrpSpPr>
          <p:cNvPr id="83" name="Group 82">
            <a:extLst>
              <a:ext uri="{FF2B5EF4-FFF2-40B4-BE49-F238E27FC236}">
                <a16:creationId xmlns:a16="http://schemas.microsoft.com/office/drawing/2014/main" id="{6CE23DE6-054F-46A6-AD36-BE5C5005C1B6}"/>
              </a:ext>
            </a:extLst>
          </p:cNvPr>
          <p:cNvGrpSpPr/>
          <p:nvPr/>
        </p:nvGrpSpPr>
        <p:grpSpPr>
          <a:xfrm>
            <a:off x="4202060" y="4186844"/>
            <a:ext cx="4857837" cy="2682234"/>
            <a:chOff x="4201296" y="4166702"/>
            <a:chExt cx="4857837" cy="2682234"/>
          </a:xfrm>
        </p:grpSpPr>
        <p:grpSp>
          <p:nvGrpSpPr>
            <p:cNvPr id="82" name="Group 81">
              <a:extLst>
                <a:ext uri="{FF2B5EF4-FFF2-40B4-BE49-F238E27FC236}">
                  <a16:creationId xmlns:a16="http://schemas.microsoft.com/office/drawing/2014/main" id="{AC1C0913-0B61-446B-B597-AC43B50E5D26}"/>
                </a:ext>
              </a:extLst>
            </p:cNvPr>
            <p:cNvGrpSpPr/>
            <p:nvPr/>
          </p:nvGrpSpPr>
          <p:grpSpPr>
            <a:xfrm>
              <a:off x="4471470" y="4166702"/>
              <a:ext cx="4019545" cy="2183268"/>
              <a:chOff x="4435409" y="8110048"/>
              <a:chExt cx="4019545" cy="2183268"/>
            </a:xfrm>
          </p:grpSpPr>
          <p:sp>
            <p:nvSpPr>
              <p:cNvPr id="73" name="TextBox 72">
                <a:extLst>
                  <a:ext uri="{FF2B5EF4-FFF2-40B4-BE49-F238E27FC236}">
                    <a16:creationId xmlns:a16="http://schemas.microsoft.com/office/drawing/2014/main" id="{63CA6625-0FD1-45D3-AC85-33F8A144FF80}"/>
                  </a:ext>
                </a:extLst>
              </p:cNvPr>
              <p:cNvSpPr txBox="1"/>
              <p:nvPr/>
            </p:nvSpPr>
            <p:spPr bwMode="gray">
              <a:xfrm>
                <a:off x="4435409" y="10108650"/>
                <a:ext cx="4019545" cy="184666"/>
              </a:xfrm>
              <a:prstGeom prst="rect">
                <a:avLst/>
              </a:prstGeom>
              <a:solidFill>
                <a:schemeClr val="bg1"/>
              </a:solidFill>
            </p:spPr>
            <p:txBody>
              <a:bodyPr wrap="square">
                <a:spAutoFit/>
              </a:bodyPr>
              <a:lstStyle/>
              <a:p>
                <a:pPr algn="ctr"/>
                <a:r>
                  <a:rPr lang="en-US" sz="600" i="1" dirty="0"/>
                  <a:t>Figure 1. Estimated average degrees of separation between all people on Facebook.</a:t>
                </a:r>
                <a:endParaRPr lang="en-US" sz="600" dirty="0"/>
              </a:p>
            </p:txBody>
          </p:sp>
          <p:pic>
            <p:nvPicPr>
              <p:cNvPr id="23" name="Picture 22">
                <a:extLst>
                  <a:ext uri="{FF2B5EF4-FFF2-40B4-BE49-F238E27FC236}">
                    <a16:creationId xmlns:a16="http://schemas.microsoft.com/office/drawing/2014/main" id="{AFF3587A-F649-473D-A51B-E2EACD9F372E}"/>
                  </a:ext>
                </a:extLst>
              </p:cNvPr>
              <p:cNvPicPr>
                <a:picLocks noChangeAspect="1"/>
              </p:cNvPicPr>
              <p:nvPr/>
            </p:nvPicPr>
            <p:blipFill>
              <a:blip r:embed="rId6"/>
              <a:stretch>
                <a:fillRect/>
              </a:stretch>
            </p:blipFill>
            <p:spPr>
              <a:xfrm>
                <a:off x="4435409" y="8110048"/>
                <a:ext cx="4019545" cy="2054914"/>
              </a:xfrm>
              <a:prstGeom prst="rect">
                <a:avLst/>
              </a:prstGeom>
            </p:spPr>
          </p:pic>
        </p:grpSp>
        <p:sp>
          <p:nvSpPr>
            <p:cNvPr id="25" name="TextBox 24">
              <a:extLst>
                <a:ext uri="{FF2B5EF4-FFF2-40B4-BE49-F238E27FC236}">
                  <a16:creationId xmlns:a16="http://schemas.microsoft.com/office/drawing/2014/main" id="{7A22C82A-DF2E-4CDA-B1F7-59D3D6207B3D}"/>
                </a:ext>
              </a:extLst>
            </p:cNvPr>
            <p:cNvSpPr txBox="1"/>
            <p:nvPr/>
          </p:nvSpPr>
          <p:spPr bwMode="gray">
            <a:xfrm>
              <a:off x="4808856" y="6360450"/>
              <a:ext cx="3659297" cy="348874"/>
            </a:xfrm>
            <a:prstGeom prst="rect">
              <a:avLst/>
            </a:prstGeom>
            <a:noFill/>
          </p:spPr>
          <p:txBody>
            <a:bodyPr wrap="square">
              <a:spAutoFit/>
            </a:bodyPr>
            <a:lstStyle/>
            <a:p>
              <a:r>
                <a:rPr lang="en-US" sz="1600" dirty="0"/>
                <a:t>Shrinking average shortest paths</a:t>
              </a:r>
            </a:p>
          </p:txBody>
        </p:sp>
        <p:sp>
          <p:nvSpPr>
            <p:cNvPr id="80" name="TextBox 79">
              <a:extLst>
                <a:ext uri="{FF2B5EF4-FFF2-40B4-BE49-F238E27FC236}">
                  <a16:creationId xmlns:a16="http://schemas.microsoft.com/office/drawing/2014/main" id="{7B30CAC2-7942-4E35-9F0B-873DD7847FB8}"/>
                </a:ext>
              </a:extLst>
            </p:cNvPr>
            <p:cNvSpPr txBox="1"/>
            <p:nvPr/>
          </p:nvSpPr>
          <p:spPr bwMode="gray">
            <a:xfrm>
              <a:off x="4201296" y="6618104"/>
              <a:ext cx="4857837" cy="230832"/>
            </a:xfrm>
            <a:prstGeom prst="rect">
              <a:avLst/>
            </a:prstGeom>
            <a:noFill/>
          </p:spPr>
          <p:txBody>
            <a:bodyPr wrap="square">
              <a:spAutoFit/>
            </a:bodyPr>
            <a:lstStyle/>
            <a:p>
              <a:r>
                <a:rPr lang="en-US" sz="900" dirty="0"/>
                <a:t>https://research.fb.com/blog/2016/02/three-and-a-half-degrees-of-separation/</a:t>
              </a:r>
            </a:p>
          </p:txBody>
        </p:sp>
      </p:grpSp>
    </p:spTree>
    <p:extLst>
      <p:ext uri="{BB962C8B-B14F-4D97-AF65-F5344CB8AC3E}">
        <p14:creationId xmlns:p14="http://schemas.microsoft.com/office/powerpoint/2010/main" val="178245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par>
                          <p:cTn id="37" fill="hold">
                            <p:stCondLst>
                              <p:cond delay="0"/>
                            </p:stCondLst>
                            <p:childTnLst>
                              <p:par>
                                <p:cTn id="38" presetID="14" presetClass="entr" presetSubtype="1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par>
                          <p:cTn id="41" fill="hold">
                            <p:stCondLst>
                              <p:cond delay="500"/>
                            </p:stCondLst>
                            <p:childTnLst>
                              <p:par>
                                <p:cTn id="42" presetID="14" presetClass="entr" presetSubtype="10"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randombar(horizontal)">
                                      <p:cBhvr>
                                        <p:cTn id="44" dur="500"/>
                                        <p:tgtEl>
                                          <p:spTgt spid="43"/>
                                        </p:tgtEl>
                                      </p:cBhvr>
                                    </p:animEffect>
                                  </p:childTnLst>
                                </p:cTn>
                              </p:par>
                            </p:childTnLst>
                          </p:cTn>
                        </p:par>
                        <p:par>
                          <p:cTn id="45" fill="hold">
                            <p:stCondLst>
                              <p:cond delay="1000"/>
                            </p:stCondLst>
                            <p:childTnLst>
                              <p:par>
                                <p:cTn id="46" presetID="14" presetClass="entr" presetSubtype="10"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randombar(horizontal)">
                                      <p:cBhvr>
                                        <p:cTn id="48" dur="500"/>
                                        <p:tgtEl>
                                          <p:spTgt spid="46"/>
                                        </p:tgtEl>
                                      </p:cBhvr>
                                    </p:animEffect>
                                  </p:childTnLst>
                                </p:cTn>
                              </p:par>
                            </p:childTnLst>
                          </p:cTn>
                        </p:par>
                        <p:par>
                          <p:cTn id="49" fill="hold">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p:bldP spid="37" grpId="0"/>
      <p:bldP spid="40" grpId="0"/>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86EC77-FAC7-4D1E-84D5-7903043078D1}"/>
              </a:ext>
            </a:extLst>
          </p:cNvPr>
          <p:cNvSpPr>
            <a:spLocks noGrp="1"/>
          </p:cNvSpPr>
          <p:nvPr>
            <p:ph type="body" sz="quarter" idx="13"/>
          </p:nvPr>
        </p:nvSpPr>
        <p:spPr>
          <a:xfrm>
            <a:off x="478369" y="1282046"/>
            <a:ext cx="11474451" cy="2553520"/>
          </a:xfrm>
        </p:spPr>
        <p:txBody>
          <a:bodyPr/>
          <a:lstStyle/>
          <a:p>
            <a:r>
              <a:rPr lang="en-US" dirty="0"/>
              <a:t>Definition: Preference to attach to nodes that are similar [Newman 2003]</a:t>
            </a:r>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C00A38C1-557C-4974-A160-7B2766C9A610}"/>
              </a:ext>
            </a:extLst>
          </p:cNvPr>
          <p:cNvSpPr>
            <a:spLocks noGrp="1"/>
          </p:cNvSpPr>
          <p:nvPr>
            <p:ph type="title"/>
          </p:nvPr>
        </p:nvSpPr>
        <p:spPr/>
        <p:txBody>
          <a:bodyPr/>
          <a:lstStyle/>
          <a:p>
            <a:r>
              <a:rPr lang="en-US" dirty="0"/>
              <a:t>Homophily metrics</a:t>
            </a:r>
          </a:p>
        </p:txBody>
      </p:sp>
      <p:sp>
        <p:nvSpPr>
          <p:cNvPr id="5" name="Slide Number Placeholder 4">
            <a:extLst>
              <a:ext uri="{FF2B5EF4-FFF2-40B4-BE49-F238E27FC236}">
                <a16:creationId xmlns:a16="http://schemas.microsoft.com/office/drawing/2014/main" id="{3B3E9458-CB5A-4699-AD30-D9CA1F262AD0}"/>
              </a:ext>
            </a:extLst>
          </p:cNvPr>
          <p:cNvSpPr>
            <a:spLocks noGrp="1"/>
          </p:cNvSpPr>
          <p:nvPr>
            <p:ph type="sldNum" sz="quarter" idx="4294967295"/>
          </p:nvPr>
        </p:nvSpPr>
        <p:spPr>
          <a:xfrm>
            <a:off x="11420475" y="6486525"/>
            <a:ext cx="771525" cy="260350"/>
          </a:xfrm>
        </p:spPr>
        <p:txBody>
          <a:bodyPr/>
          <a:lstStyle/>
          <a:p>
            <a:fld id="{81561042-0DC2-4A04-AA50-F6D44EB20EBA}" type="slidenum">
              <a:rPr lang="en-US" smtClean="0"/>
              <a:t>20</a:t>
            </a:fld>
            <a:endParaRPr lang="en-US"/>
          </a:p>
        </p:txBody>
      </p:sp>
      <p:sp>
        <p:nvSpPr>
          <p:cNvPr id="8" name="TextBox 7">
            <a:extLst>
              <a:ext uri="{FF2B5EF4-FFF2-40B4-BE49-F238E27FC236}">
                <a16:creationId xmlns:a16="http://schemas.microsoft.com/office/drawing/2014/main" id="{47919BF9-FA74-4FD7-BC18-3EB1B00D0D97}"/>
              </a:ext>
            </a:extLst>
          </p:cNvPr>
          <p:cNvSpPr txBox="1"/>
          <p:nvPr/>
        </p:nvSpPr>
        <p:spPr bwMode="gray">
          <a:xfrm>
            <a:off x="294220" y="6067668"/>
            <a:ext cx="11658600" cy="646331"/>
          </a:xfrm>
          <a:prstGeom prst="rect">
            <a:avLst/>
          </a:prstGeom>
          <a:noFill/>
        </p:spPr>
        <p:txBody>
          <a:bodyPr wrap="square">
            <a:spAutoFit/>
          </a:bodyPr>
          <a:lstStyle/>
          <a:p>
            <a:r>
              <a:rPr lang="en-US" dirty="0"/>
              <a:t>[Newman 2003] </a:t>
            </a:r>
            <a:r>
              <a:rPr lang="en-US" i="1" dirty="0"/>
              <a:t>Newman, M. E. J. (2003). "Mixing patterns in networks". Physical Review E. American Physical Society (APS). </a:t>
            </a:r>
            <a:r>
              <a:rPr lang="en-US" b="1" i="1" dirty="0"/>
              <a:t>67</a:t>
            </a:r>
            <a:r>
              <a:rPr lang="en-US" i="1" dirty="0"/>
              <a:t> (2):</a:t>
            </a:r>
            <a:endParaRPr lang="en-US" dirty="0"/>
          </a:p>
        </p:txBody>
      </p:sp>
      <p:pic>
        <p:nvPicPr>
          <p:cNvPr id="1026" name="Picture 2" descr="What is the difference between modularity and assortativity in network  science? - Quora">
            <a:extLst>
              <a:ext uri="{FF2B5EF4-FFF2-40B4-BE49-F238E27FC236}">
                <a16:creationId xmlns:a16="http://schemas.microsoft.com/office/drawing/2014/main" id="{ED3EC47F-3661-4C50-8AA7-3977F5A57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0204" y="1583753"/>
            <a:ext cx="6001796" cy="31751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656B5F-18B9-4851-97B7-1293F951FAE8}"/>
              </a:ext>
            </a:extLst>
          </p:cNvPr>
          <p:cNvPicPr>
            <a:picLocks noChangeAspect="1"/>
          </p:cNvPicPr>
          <p:nvPr/>
        </p:nvPicPr>
        <p:blipFill>
          <a:blip r:embed="rId3"/>
          <a:stretch>
            <a:fillRect/>
          </a:stretch>
        </p:blipFill>
        <p:spPr>
          <a:xfrm>
            <a:off x="595204" y="2558806"/>
            <a:ext cx="5829300" cy="1581150"/>
          </a:xfrm>
          <a:prstGeom prst="rect">
            <a:avLst/>
          </a:prstGeom>
        </p:spPr>
      </p:pic>
      <p:sp>
        <p:nvSpPr>
          <p:cNvPr id="16" name="TextBox 15">
            <a:extLst>
              <a:ext uri="{FF2B5EF4-FFF2-40B4-BE49-F238E27FC236}">
                <a16:creationId xmlns:a16="http://schemas.microsoft.com/office/drawing/2014/main" id="{1EA8D286-C8DC-43AF-86C2-33B51A41C589}"/>
              </a:ext>
            </a:extLst>
          </p:cNvPr>
          <p:cNvSpPr txBox="1"/>
          <p:nvPr/>
        </p:nvSpPr>
        <p:spPr bwMode="gray">
          <a:xfrm>
            <a:off x="478369" y="2205377"/>
            <a:ext cx="6247118" cy="369332"/>
          </a:xfrm>
          <a:prstGeom prst="rect">
            <a:avLst/>
          </a:prstGeom>
          <a:noFill/>
        </p:spPr>
        <p:txBody>
          <a:bodyPr wrap="square">
            <a:spAutoFit/>
          </a:bodyPr>
          <a:lstStyle/>
          <a:p>
            <a:r>
              <a:rPr lang="en-US" dirty="0"/>
              <a:t>Assortativity Coefficient (Pearson Correlation)</a:t>
            </a:r>
          </a:p>
        </p:txBody>
      </p:sp>
      <p:sp>
        <p:nvSpPr>
          <p:cNvPr id="18" name="TextBox 17">
            <a:extLst>
              <a:ext uri="{FF2B5EF4-FFF2-40B4-BE49-F238E27FC236}">
                <a16:creationId xmlns:a16="http://schemas.microsoft.com/office/drawing/2014/main" id="{154E171C-09DE-49CF-9E83-FE446E37234A}"/>
              </a:ext>
            </a:extLst>
          </p:cNvPr>
          <p:cNvSpPr txBox="1"/>
          <p:nvPr/>
        </p:nvSpPr>
        <p:spPr bwMode="gray">
          <a:xfrm>
            <a:off x="386295" y="4389565"/>
            <a:ext cx="6247118" cy="369332"/>
          </a:xfrm>
          <a:prstGeom prst="rect">
            <a:avLst/>
          </a:prstGeom>
          <a:noFill/>
        </p:spPr>
        <p:txBody>
          <a:bodyPr wrap="square">
            <a:spAutoFit/>
          </a:bodyPr>
          <a:lstStyle/>
          <a:p>
            <a:r>
              <a:rPr lang="en-US" dirty="0"/>
              <a:t>Neighborhood Connectivity</a:t>
            </a:r>
          </a:p>
        </p:txBody>
      </p:sp>
      <p:pic>
        <p:nvPicPr>
          <p:cNvPr id="21" name="Picture 20">
            <a:extLst>
              <a:ext uri="{FF2B5EF4-FFF2-40B4-BE49-F238E27FC236}">
                <a16:creationId xmlns:a16="http://schemas.microsoft.com/office/drawing/2014/main" id="{2A7AE51A-FBA5-44AD-97F1-DE673CEBF24F}"/>
              </a:ext>
            </a:extLst>
          </p:cNvPr>
          <p:cNvPicPr>
            <a:picLocks noChangeAspect="1"/>
          </p:cNvPicPr>
          <p:nvPr/>
        </p:nvPicPr>
        <p:blipFill>
          <a:blip r:embed="rId4"/>
          <a:stretch>
            <a:fillRect/>
          </a:stretch>
        </p:blipFill>
        <p:spPr>
          <a:xfrm>
            <a:off x="1675354" y="4832135"/>
            <a:ext cx="4514850" cy="790575"/>
          </a:xfrm>
          <a:prstGeom prst="rect">
            <a:avLst/>
          </a:prstGeom>
        </p:spPr>
      </p:pic>
    </p:spTree>
    <p:extLst>
      <p:ext uri="{BB962C8B-B14F-4D97-AF65-F5344CB8AC3E}">
        <p14:creationId xmlns:p14="http://schemas.microsoft.com/office/powerpoint/2010/main" val="96513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BA126-0851-450F-AE62-ADB20FE56C64}"/>
              </a:ext>
            </a:extLst>
          </p:cNvPr>
          <p:cNvSpPr>
            <a:spLocks noGrp="1"/>
          </p:cNvSpPr>
          <p:nvPr>
            <p:ph type="body" sz="quarter" idx="13"/>
          </p:nvPr>
        </p:nvSpPr>
        <p:spPr>
          <a:xfrm>
            <a:off x="501372" y="1319754"/>
            <a:ext cx="11474451" cy="4797724"/>
          </a:xfrm>
        </p:spPr>
        <p:txBody>
          <a:bodyPr/>
          <a:lstStyle/>
          <a:p>
            <a:r>
              <a:rPr lang="en-US" b="1" dirty="0"/>
              <a:t>Structural equivalence</a:t>
            </a:r>
          </a:p>
          <a:p>
            <a:pPr marL="342900" indent="-342900">
              <a:buFont typeface="Arial" panose="020B0604020202020204" pitchFamily="34" charset="0"/>
              <a:buChar char="•"/>
            </a:pPr>
            <a:r>
              <a:rPr lang="en-US" dirty="0"/>
              <a:t>Jaccard Similarity (intersection)</a:t>
            </a:r>
          </a:p>
          <a:p>
            <a:pPr marL="342900" indent="-342900">
              <a:buFont typeface="Arial" panose="020B0604020202020204" pitchFamily="34" charset="0"/>
              <a:buChar char="•"/>
            </a:pPr>
            <a:r>
              <a:rPr lang="en-US" dirty="0"/>
              <a:t>Cosine Similarity (distance)</a:t>
            </a:r>
          </a:p>
          <a:p>
            <a:pPr marL="342900" indent="-342900">
              <a:buFont typeface="Arial" panose="020B0604020202020204" pitchFamily="34" charset="0"/>
              <a:buChar char="•"/>
            </a:pPr>
            <a:r>
              <a:rPr lang="en-US" dirty="0"/>
              <a:t>Pearson Correlation </a:t>
            </a:r>
          </a:p>
          <a:p>
            <a:pPr marL="342900" indent="-342900">
              <a:buFont typeface="Arial" panose="020B0604020202020204" pitchFamily="34" charset="0"/>
              <a:buChar char="•"/>
            </a:pPr>
            <a:r>
              <a:rPr lang="en-US" dirty="0"/>
              <a:t>Euclidean Distance (dissimilarity) </a:t>
            </a:r>
          </a:p>
          <a:p>
            <a:pPr marL="342900" indent="-342900">
              <a:buFont typeface="Arial" panose="020B0604020202020204" pitchFamily="34" charset="0"/>
              <a:buChar char="•"/>
            </a:pPr>
            <a:r>
              <a:rPr lang="en-US" dirty="0"/>
              <a:t>Node overlap </a:t>
            </a:r>
          </a:p>
          <a:p>
            <a:endParaRPr lang="en-US" dirty="0"/>
          </a:p>
          <a:p>
            <a:endParaRPr lang="en-US" b="1" dirty="0"/>
          </a:p>
          <a:p>
            <a:endParaRPr lang="en-US" b="1" dirty="0"/>
          </a:p>
          <a:p>
            <a:r>
              <a:rPr lang="en-US" b="1" dirty="0"/>
              <a:t>Regular equivalence</a:t>
            </a:r>
          </a:p>
          <a:p>
            <a:r>
              <a:rPr lang="en-US" dirty="0"/>
              <a:t>Nodes that do not necessarily share neighbors, but have similar features</a:t>
            </a:r>
          </a:p>
        </p:txBody>
      </p:sp>
      <p:sp>
        <p:nvSpPr>
          <p:cNvPr id="3" name="Title 2">
            <a:extLst>
              <a:ext uri="{FF2B5EF4-FFF2-40B4-BE49-F238E27FC236}">
                <a16:creationId xmlns:a16="http://schemas.microsoft.com/office/drawing/2014/main" id="{84BC401C-B9C3-443E-A9E9-3EADFFFB153C}"/>
              </a:ext>
            </a:extLst>
          </p:cNvPr>
          <p:cNvSpPr>
            <a:spLocks noGrp="1"/>
          </p:cNvSpPr>
          <p:nvPr>
            <p:ph type="title"/>
          </p:nvPr>
        </p:nvSpPr>
        <p:spPr/>
        <p:txBody>
          <a:bodyPr/>
          <a:lstStyle/>
          <a:p>
            <a:r>
              <a:rPr lang="en-US" dirty="0"/>
              <a:t>Node equivalence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6A1B23-507D-4164-BE11-058AFD78EC06}"/>
                  </a:ext>
                </a:extLst>
              </p:cNvPr>
              <p:cNvSpPr txBox="1"/>
              <p:nvPr/>
            </p:nvSpPr>
            <p:spPr bwMode="gray">
              <a:xfrm>
                <a:off x="5816636" y="1205498"/>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den>
                      </m:f>
                    </m:oMath>
                  </m:oMathPara>
                </a14:m>
                <a:endParaRPr lang="en-US" dirty="0"/>
              </a:p>
            </p:txBody>
          </p:sp>
        </mc:Choice>
        <mc:Fallback xmlns="">
          <p:sp>
            <p:nvSpPr>
              <p:cNvPr id="7" name="TextBox 6">
                <a:extLst>
                  <a:ext uri="{FF2B5EF4-FFF2-40B4-BE49-F238E27FC236}">
                    <a16:creationId xmlns:a16="http://schemas.microsoft.com/office/drawing/2014/main" id="{696A1B23-507D-4164-BE11-058AFD78EC06}"/>
                  </a:ext>
                </a:extLst>
              </p:cNvPr>
              <p:cNvSpPr txBox="1">
                <a:spLocks noRot="1" noChangeAspect="1" noMove="1" noResize="1" noEditPoints="1" noAdjustHandles="1" noChangeArrowheads="1" noChangeShapeType="1" noTextEdit="1"/>
              </p:cNvSpPr>
              <p:nvPr/>
            </p:nvSpPr>
            <p:spPr bwMode="gray">
              <a:xfrm>
                <a:off x="5816636" y="1205498"/>
                <a:ext cx="2469823" cy="7164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FEC027-986A-4A83-86D8-0F2E33434CFA}"/>
                  </a:ext>
                </a:extLst>
              </p:cNvPr>
              <p:cNvSpPr txBox="1"/>
              <p:nvPr/>
            </p:nvSpPr>
            <p:spPr bwMode="gray">
              <a:xfrm>
                <a:off x="6114136" y="2143379"/>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e>
                              </m:rad>
                            </m:e>
                            <m:sub>
                              <m:r>
                                <a:rPr lang="en-US" b="0" i="1" smtClean="0">
                                  <a:latin typeface="Cambria Math" panose="02040503050406030204" pitchFamily="18" charset="0"/>
                                </a:rPr>
                                <m:t>𝑖</m:t>
                              </m:r>
                            </m:sub>
                          </m:sSub>
                        </m:den>
                      </m:f>
                    </m:oMath>
                  </m:oMathPara>
                </a14:m>
                <a:endParaRPr lang="en-US" dirty="0"/>
              </a:p>
            </p:txBody>
          </p:sp>
        </mc:Choice>
        <mc:Fallback xmlns="">
          <p:sp>
            <p:nvSpPr>
              <p:cNvPr id="8" name="TextBox 7">
                <a:extLst>
                  <a:ext uri="{FF2B5EF4-FFF2-40B4-BE49-F238E27FC236}">
                    <a16:creationId xmlns:a16="http://schemas.microsoft.com/office/drawing/2014/main" id="{92FEC027-986A-4A83-86D8-0F2E33434CFA}"/>
                  </a:ext>
                </a:extLst>
              </p:cNvPr>
              <p:cNvSpPr txBox="1">
                <a:spLocks noRot="1" noChangeAspect="1" noMove="1" noResize="1" noEditPoints="1" noAdjustHandles="1" noChangeArrowheads="1" noChangeShapeType="1" noTextEdit="1"/>
              </p:cNvSpPr>
              <p:nvPr/>
            </p:nvSpPr>
            <p:spPr bwMode="gray">
              <a:xfrm>
                <a:off x="6114136" y="2143379"/>
                <a:ext cx="2469823" cy="716437"/>
              </a:xfrm>
              <a:prstGeom prst="rect">
                <a:avLst/>
              </a:prstGeom>
              <a:blipFill>
                <a:blip r:embed="rId4"/>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D6AF9E6-DC66-4B39-87D2-07E6A01F06B8}"/>
              </a:ext>
            </a:extLst>
          </p:cNvPr>
          <p:cNvCxnSpPr>
            <a:cxnSpLocks/>
            <a:endCxn id="7" idx="1"/>
          </p:cNvCxnSpPr>
          <p:nvPr/>
        </p:nvCxnSpPr>
        <p:spPr bwMode="gray">
          <a:xfrm flipV="1">
            <a:off x="4750089" y="1563717"/>
            <a:ext cx="1066547" cy="30241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D40311-7A5F-4050-A231-97B59F56814B}"/>
              </a:ext>
            </a:extLst>
          </p:cNvPr>
          <p:cNvCxnSpPr>
            <a:cxnSpLocks/>
            <a:endCxn id="8" idx="1"/>
          </p:cNvCxnSpPr>
          <p:nvPr/>
        </p:nvCxnSpPr>
        <p:spPr bwMode="gray">
          <a:xfrm>
            <a:off x="4253306" y="2404965"/>
            <a:ext cx="1860830" cy="966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7B6101E-4709-4B5A-A840-C7BEB3BE2AE6}"/>
              </a:ext>
            </a:extLst>
          </p:cNvPr>
          <p:cNvGrpSpPr/>
          <p:nvPr/>
        </p:nvGrpSpPr>
        <p:grpSpPr>
          <a:xfrm>
            <a:off x="3757144" y="4657584"/>
            <a:ext cx="1242651" cy="843797"/>
            <a:chOff x="2455606" y="3429000"/>
            <a:chExt cx="1242651" cy="843797"/>
          </a:xfrm>
        </p:grpSpPr>
        <p:sp>
          <p:nvSpPr>
            <p:cNvPr id="18" name="Oval 17">
              <a:extLst>
                <a:ext uri="{FF2B5EF4-FFF2-40B4-BE49-F238E27FC236}">
                  <a16:creationId xmlns:a16="http://schemas.microsoft.com/office/drawing/2014/main" id="{179A9296-D0E9-4E5C-B700-D6436171A8C1}"/>
                </a:ext>
              </a:extLst>
            </p:cNvPr>
            <p:cNvSpPr/>
            <p:nvPr/>
          </p:nvSpPr>
          <p:spPr bwMode="gray">
            <a:xfrm>
              <a:off x="2455606"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19" name="Oval 18">
              <a:extLst>
                <a:ext uri="{FF2B5EF4-FFF2-40B4-BE49-F238E27FC236}">
                  <a16:creationId xmlns:a16="http://schemas.microsoft.com/office/drawing/2014/main" id="{31D2CC7A-70AE-446F-BEEF-3E4BCF1488E1}"/>
                </a:ext>
              </a:extLst>
            </p:cNvPr>
            <p:cNvSpPr/>
            <p:nvPr/>
          </p:nvSpPr>
          <p:spPr bwMode="gray">
            <a:xfrm>
              <a:off x="2455606" y="3888475"/>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0" name="Oval 19">
              <a:extLst>
                <a:ext uri="{FF2B5EF4-FFF2-40B4-BE49-F238E27FC236}">
                  <a16:creationId xmlns:a16="http://schemas.microsoft.com/office/drawing/2014/main" id="{3AE865E8-6D98-4B8D-B00B-5FA41D86B561}"/>
                </a:ext>
              </a:extLst>
            </p:cNvPr>
            <p:cNvSpPr/>
            <p:nvPr/>
          </p:nvSpPr>
          <p:spPr bwMode="gray">
            <a:xfrm>
              <a:off x="2860328"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1" name="Oval 20">
              <a:extLst>
                <a:ext uri="{FF2B5EF4-FFF2-40B4-BE49-F238E27FC236}">
                  <a16:creationId xmlns:a16="http://schemas.microsoft.com/office/drawing/2014/main" id="{FC8FE7CB-39C5-40FF-B01E-3E3281CE57B8}"/>
                </a:ext>
              </a:extLst>
            </p:cNvPr>
            <p:cNvSpPr/>
            <p:nvPr/>
          </p:nvSpPr>
          <p:spPr bwMode="gray">
            <a:xfrm>
              <a:off x="3249701"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2" name="Oval 21">
              <a:extLst>
                <a:ext uri="{FF2B5EF4-FFF2-40B4-BE49-F238E27FC236}">
                  <a16:creationId xmlns:a16="http://schemas.microsoft.com/office/drawing/2014/main" id="{32058FD0-502F-425C-9C68-9E067C5B96BE}"/>
                </a:ext>
              </a:extLst>
            </p:cNvPr>
            <p:cNvSpPr/>
            <p:nvPr/>
          </p:nvSpPr>
          <p:spPr bwMode="gray">
            <a:xfrm>
              <a:off x="3606817"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3" name="Oval 22">
              <a:extLst>
                <a:ext uri="{FF2B5EF4-FFF2-40B4-BE49-F238E27FC236}">
                  <a16:creationId xmlns:a16="http://schemas.microsoft.com/office/drawing/2014/main" id="{175CF02E-CFCF-402D-9968-66B7F85A6641}"/>
                </a:ext>
              </a:extLst>
            </p:cNvPr>
            <p:cNvSpPr/>
            <p:nvPr/>
          </p:nvSpPr>
          <p:spPr bwMode="gray">
            <a:xfrm>
              <a:off x="3606817" y="391508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24" name="Straight Connector 23">
              <a:extLst>
                <a:ext uri="{FF2B5EF4-FFF2-40B4-BE49-F238E27FC236}">
                  <a16:creationId xmlns:a16="http://schemas.microsoft.com/office/drawing/2014/main" id="{356EEC32-E565-4CA8-A1BD-078D9BD110B9}"/>
                </a:ext>
              </a:extLst>
            </p:cNvPr>
            <p:cNvCxnSpPr>
              <a:cxnSpLocks/>
              <a:stCxn id="20" idx="6"/>
              <a:endCxn id="21" idx="2"/>
            </p:cNvCxnSpPr>
            <p:nvPr/>
          </p:nvCxnSpPr>
          <p:spPr bwMode="gray">
            <a:xfrm>
              <a:off x="2951768" y="3704458"/>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C0005F-2B43-4A9C-9F94-819CA82049A2}"/>
                </a:ext>
              </a:extLst>
            </p:cNvPr>
            <p:cNvCxnSpPr>
              <a:cxnSpLocks/>
              <a:stCxn id="21" idx="7"/>
              <a:endCxn id="22" idx="2"/>
            </p:cNvCxnSpPr>
            <p:nvPr/>
          </p:nvCxnSpPr>
          <p:spPr bwMode="gray">
            <a:xfrm flipV="1">
              <a:off x="3327750" y="3474720"/>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5FF0F5-C7FD-4480-9DAC-E8DBAD0FB1EA}"/>
                </a:ext>
              </a:extLst>
            </p:cNvPr>
            <p:cNvCxnSpPr>
              <a:cxnSpLocks/>
              <a:stCxn id="21" idx="5"/>
              <a:endCxn id="23" idx="1"/>
            </p:cNvCxnSpPr>
            <p:nvPr/>
          </p:nvCxnSpPr>
          <p:spPr bwMode="gray">
            <a:xfrm>
              <a:off x="3327750" y="3736787"/>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6A26583-5685-4B44-A44F-D8710DFCA55F}"/>
                </a:ext>
              </a:extLst>
            </p:cNvPr>
            <p:cNvCxnSpPr>
              <a:cxnSpLocks/>
              <a:stCxn id="19" idx="7"/>
              <a:endCxn id="20" idx="3"/>
            </p:cNvCxnSpPr>
            <p:nvPr/>
          </p:nvCxnSpPr>
          <p:spPr bwMode="gray">
            <a:xfrm flipV="1">
              <a:off x="2533655" y="3736787"/>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35CFA9-84D4-4EDD-AD6F-9755871133A0}"/>
                </a:ext>
              </a:extLst>
            </p:cNvPr>
            <p:cNvCxnSpPr>
              <a:cxnSpLocks/>
              <a:stCxn id="18" idx="6"/>
              <a:endCxn id="20" idx="1"/>
            </p:cNvCxnSpPr>
            <p:nvPr/>
          </p:nvCxnSpPr>
          <p:spPr bwMode="gray">
            <a:xfrm>
              <a:off x="2547046" y="3474720"/>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D44407-B5C2-488C-93E8-9CF231C1997A}"/>
                </a:ext>
              </a:extLst>
            </p:cNvPr>
            <p:cNvSpPr txBox="1"/>
            <p:nvPr/>
          </p:nvSpPr>
          <p:spPr bwMode="gray">
            <a:xfrm>
              <a:off x="2923028" y="3751174"/>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30" name="TextBox 29">
              <a:extLst>
                <a:ext uri="{FF2B5EF4-FFF2-40B4-BE49-F238E27FC236}">
                  <a16:creationId xmlns:a16="http://schemas.microsoft.com/office/drawing/2014/main" id="{076035D3-3633-4271-8769-F118F46EB029}"/>
                </a:ext>
              </a:extLst>
            </p:cNvPr>
            <p:cNvSpPr txBox="1"/>
            <p:nvPr/>
          </p:nvSpPr>
          <p:spPr bwMode="gray">
            <a:xfrm>
              <a:off x="3249700" y="3743485"/>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D63E64D-C3DF-43E1-A7BC-9DDA617FB63A}"/>
                    </a:ext>
                  </a:extLst>
                </p:cNvPr>
                <p:cNvSpPr txBox="1"/>
                <p:nvPr/>
              </p:nvSpPr>
              <p:spPr bwMode="gray">
                <a:xfrm>
                  <a:off x="2753537" y="4081111"/>
                  <a:ext cx="548479"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=0</m:t>
                        </m:r>
                      </m:oMath>
                    </m:oMathPara>
                  </a14:m>
                  <a:endParaRPr lang="en-US" sz="1200" i="1" dirty="0"/>
                </a:p>
              </p:txBody>
            </p:sp>
          </mc:Choice>
          <mc:Fallback xmlns="">
            <p:sp>
              <p:nvSpPr>
                <p:cNvPr id="129" name="TextBox 128">
                  <a:extLst>
                    <a:ext uri="{FF2B5EF4-FFF2-40B4-BE49-F238E27FC236}">
                      <a16:creationId xmlns:a16="http://schemas.microsoft.com/office/drawing/2014/main" id="{43326CB3-5C3D-461E-9BEC-021D0E6AE461}"/>
                    </a:ext>
                  </a:extLst>
                </p:cNvPr>
                <p:cNvSpPr txBox="1">
                  <a:spLocks noRot="1" noChangeAspect="1" noMove="1" noResize="1" noEditPoints="1" noAdjustHandles="1" noChangeArrowheads="1" noChangeShapeType="1" noTextEdit="1"/>
                </p:cNvSpPr>
                <p:nvPr/>
              </p:nvSpPr>
              <p:spPr bwMode="gray">
                <a:xfrm>
                  <a:off x="2753537" y="4081111"/>
                  <a:ext cx="548479" cy="191686"/>
                </a:xfrm>
                <a:prstGeom prst="rect">
                  <a:avLst/>
                </a:prstGeom>
                <a:blipFill>
                  <a:blip r:embed="rId5"/>
                  <a:stretch>
                    <a:fillRect l="-4444" r="-4444" b="-31250"/>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B06F414D-B7B6-4875-AA12-D292EDBBC742}"/>
              </a:ext>
            </a:extLst>
          </p:cNvPr>
          <p:cNvGrpSpPr/>
          <p:nvPr/>
        </p:nvGrpSpPr>
        <p:grpSpPr>
          <a:xfrm>
            <a:off x="6244062" y="4645030"/>
            <a:ext cx="1242651" cy="901095"/>
            <a:chOff x="4942524" y="3416446"/>
            <a:chExt cx="1242651" cy="901095"/>
          </a:xfrm>
        </p:grpSpPr>
        <p:sp>
          <p:nvSpPr>
            <p:cNvPr id="33" name="Oval 32">
              <a:extLst>
                <a:ext uri="{FF2B5EF4-FFF2-40B4-BE49-F238E27FC236}">
                  <a16:creationId xmlns:a16="http://schemas.microsoft.com/office/drawing/2014/main" id="{AF676616-A68A-4131-B10B-A185C7AEE555}"/>
                </a:ext>
              </a:extLst>
            </p:cNvPr>
            <p:cNvSpPr/>
            <p:nvPr/>
          </p:nvSpPr>
          <p:spPr bwMode="gray">
            <a:xfrm>
              <a:off x="4942524"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4" name="Oval 33">
              <a:extLst>
                <a:ext uri="{FF2B5EF4-FFF2-40B4-BE49-F238E27FC236}">
                  <a16:creationId xmlns:a16="http://schemas.microsoft.com/office/drawing/2014/main" id="{5189A2EB-EA99-4650-AE59-86E228C6167B}"/>
                </a:ext>
              </a:extLst>
            </p:cNvPr>
            <p:cNvSpPr/>
            <p:nvPr/>
          </p:nvSpPr>
          <p:spPr bwMode="gray">
            <a:xfrm>
              <a:off x="4942524" y="393762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5" name="Oval 34">
              <a:extLst>
                <a:ext uri="{FF2B5EF4-FFF2-40B4-BE49-F238E27FC236}">
                  <a16:creationId xmlns:a16="http://schemas.microsoft.com/office/drawing/2014/main" id="{C730BF2F-4F63-4FCC-896C-6DEF7FCBBBFB}"/>
                </a:ext>
              </a:extLst>
            </p:cNvPr>
            <p:cNvSpPr/>
            <p:nvPr/>
          </p:nvSpPr>
          <p:spPr bwMode="gray">
            <a:xfrm>
              <a:off x="5347246"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6" name="Oval 35">
              <a:extLst>
                <a:ext uri="{FF2B5EF4-FFF2-40B4-BE49-F238E27FC236}">
                  <a16:creationId xmlns:a16="http://schemas.microsoft.com/office/drawing/2014/main" id="{63F9F9D0-67AF-4B53-824E-99FFD481E0E5}"/>
                </a:ext>
              </a:extLst>
            </p:cNvPr>
            <p:cNvSpPr/>
            <p:nvPr/>
          </p:nvSpPr>
          <p:spPr bwMode="gray">
            <a:xfrm>
              <a:off x="5736619"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7" name="Oval 36">
              <a:extLst>
                <a:ext uri="{FF2B5EF4-FFF2-40B4-BE49-F238E27FC236}">
                  <a16:creationId xmlns:a16="http://schemas.microsoft.com/office/drawing/2014/main" id="{65AD9BF6-DD7E-4B5A-80DC-0A170C94464C}"/>
                </a:ext>
              </a:extLst>
            </p:cNvPr>
            <p:cNvSpPr/>
            <p:nvPr/>
          </p:nvSpPr>
          <p:spPr bwMode="gray">
            <a:xfrm>
              <a:off x="6093735"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8" name="Oval 37">
              <a:extLst>
                <a:ext uri="{FF2B5EF4-FFF2-40B4-BE49-F238E27FC236}">
                  <a16:creationId xmlns:a16="http://schemas.microsoft.com/office/drawing/2014/main" id="{026813DE-3677-46CA-96BB-6771ECAFC233}"/>
                </a:ext>
              </a:extLst>
            </p:cNvPr>
            <p:cNvSpPr/>
            <p:nvPr/>
          </p:nvSpPr>
          <p:spPr bwMode="gray">
            <a:xfrm>
              <a:off x="6093735" y="396423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39" name="Straight Connector 38">
              <a:extLst>
                <a:ext uri="{FF2B5EF4-FFF2-40B4-BE49-F238E27FC236}">
                  <a16:creationId xmlns:a16="http://schemas.microsoft.com/office/drawing/2014/main" id="{98EAA688-0B6B-4130-9C58-D49354FCC222}"/>
                </a:ext>
              </a:extLst>
            </p:cNvPr>
            <p:cNvCxnSpPr>
              <a:cxnSpLocks/>
              <a:stCxn id="35" idx="6"/>
              <a:endCxn id="36" idx="2"/>
            </p:cNvCxnSpPr>
            <p:nvPr/>
          </p:nvCxnSpPr>
          <p:spPr bwMode="gray">
            <a:xfrm>
              <a:off x="5438686" y="3753605"/>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2692BB-438F-4CC9-82AD-E9FD3B3D4A86}"/>
                </a:ext>
              </a:extLst>
            </p:cNvPr>
            <p:cNvCxnSpPr>
              <a:cxnSpLocks/>
              <a:stCxn id="36" idx="7"/>
              <a:endCxn id="37" idx="2"/>
            </p:cNvCxnSpPr>
            <p:nvPr/>
          </p:nvCxnSpPr>
          <p:spPr bwMode="gray">
            <a:xfrm flipV="1">
              <a:off x="5814668" y="3523867"/>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E418BF-3920-4277-B062-B38AB18A5A68}"/>
                </a:ext>
              </a:extLst>
            </p:cNvPr>
            <p:cNvCxnSpPr>
              <a:cxnSpLocks/>
              <a:stCxn id="36" idx="5"/>
              <a:endCxn id="38" idx="1"/>
            </p:cNvCxnSpPr>
            <p:nvPr/>
          </p:nvCxnSpPr>
          <p:spPr bwMode="gray">
            <a:xfrm>
              <a:off x="5814668" y="3785934"/>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399B46F-B30B-4E9A-B6D4-26821F19DCD5}"/>
                </a:ext>
              </a:extLst>
            </p:cNvPr>
            <p:cNvCxnSpPr>
              <a:cxnSpLocks/>
              <a:stCxn id="34" idx="7"/>
              <a:endCxn id="35" idx="3"/>
            </p:cNvCxnSpPr>
            <p:nvPr/>
          </p:nvCxnSpPr>
          <p:spPr bwMode="gray">
            <a:xfrm flipV="1">
              <a:off x="5020573" y="3785934"/>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DC3B85-1303-42B1-9616-0ED54F657EEE}"/>
                </a:ext>
              </a:extLst>
            </p:cNvPr>
            <p:cNvCxnSpPr>
              <a:cxnSpLocks/>
              <a:stCxn id="33" idx="6"/>
              <a:endCxn id="35" idx="1"/>
            </p:cNvCxnSpPr>
            <p:nvPr/>
          </p:nvCxnSpPr>
          <p:spPr bwMode="gray">
            <a:xfrm>
              <a:off x="5033964" y="3523867"/>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6BC14B7-96C2-48F7-9322-FA77E1588C24}"/>
                </a:ext>
              </a:extLst>
            </p:cNvPr>
            <p:cNvSpPr txBox="1"/>
            <p:nvPr/>
          </p:nvSpPr>
          <p:spPr bwMode="gray">
            <a:xfrm>
              <a:off x="5461379" y="3795900"/>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45" name="TextBox 44">
              <a:extLst>
                <a:ext uri="{FF2B5EF4-FFF2-40B4-BE49-F238E27FC236}">
                  <a16:creationId xmlns:a16="http://schemas.microsoft.com/office/drawing/2014/main" id="{3E887C5F-65CE-402E-B47B-006DE56590E5}"/>
                </a:ext>
              </a:extLst>
            </p:cNvPr>
            <p:cNvSpPr txBox="1"/>
            <p:nvPr/>
          </p:nvSpPr>
          <p:spPr bwMode="gray">
            <a:xfrm>
              <a:off x="5736618" y="3792632"/>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46" name="Straight Connector 45">
              <a:extLst>
                <a:ext uri="{FF2B5EF4-FFF2-40B4-BE49-F238E27FC236}">
                  <a16:creationId xmlns:a16="http://schemas.microsoft.com/office/drawing/2014/main" id="{A4E72CAB-C327-48C7-801E-56B627CF8437}"/>
                </a:ext>
              </a:extLst>
            </p:cNvPr>
            <p:cNvCxnSpPr>
              <a:cxnSpLocks/>
              <a:stCxn id="48" idx="6"/>
              <a:endCxn id="36" idx="1"/>
            </p:cNvCxnSpPr>
            <p:nvPr/>
          </p:nvCxnSpPr>
          <p:spPr bwMode="gray">
            <a:xfrm>
              <a:off x="5509061" y="3462166"/>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6DB7C3-6273-4A88-A1B7-B04429293D59}"/>
                </a:ext>
              </a:extLst>
            </p:cNvPr>
            <p:cNvCxnSpPr>
              <a:cxnSpLocks/>
              <a:stCxn id="50" idx="7"/>
              <a:endCxn id="45" idx="0"/>
            </p:cNvCxnSpPr>
            <p:nvPr/>
          </p:nvCxnSpPr>
          <p:spPr bwMode="gray">
            <a:xfrm flipV="1">
              <a:off x="5487993" y="3792632"/>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F1D59B0-155C-4F50-9D06-F2BD635E0F2D}"/>
                </a:ext>
              </a:extLst>
            </p:cNvPr>
            <p:cNvSpPr/>
            <p:nvPr/>
          </p:nvSpPr>
          <p:spPr bwMode="gray">
            <a:xfrm>
              <a:off x="5417621" y="3416446"/>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49" name="Straight Connector 48">
              <a:extLst>
                <a:ext uri="{FF2B5EF4-FFF2-40B4-BE49-F238E27FC236}">
                  <a16:creationId xmlns:a16="http://schemas.microsoft.com/office/drawing/2014/main" id="{BD873BE9-5FBC-4FC5-A146-4B1B25D52EE0}"/>
                </a:ext>
              </a:extLst>
            </p:cNvPr>
            <p:cNvCxnSpPr>
              <a:cxnSpLocks/>
              <a:stCxn id="35" idx="0"/>
              <a:endCxn id="48" idx="3"/>
            </p:cNvCxnSpPr>
            <p:nvPr/>
          </p:nvCxnSpPr>
          <p:spPr bwMode="gray">
            <a:xfrm flipV="1">
              <a:off x="5392966" y="3494495"/>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39F5FBC-DD84-4679-AABC-27805FBFF124}"/>
                </a:ext>
              </a:extLst>
            </p:cNvPr>
            <p:cNvSpPr/>
            <p:nvPr/>
          </p:nvSpPr>
          <p:spPr bwMode="gray">
            <a:xfrm>
              <a:off x="5409944" y="402906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51" name="Straight Connector 50">
              <a:extLst>
                <a:ext uri="{FF2B5EF4-FFF2-40B4-BE49-F238E27FC236}">
                  <a16:creationId xmlns:a16="http://schemas.microsoft.com/office/drawing/2014/main" id="{E7674C71-EE15-4261-AB16-19048BF13A5C}"/>
                </a:ext>
              </a:extLst>
            </p:cNvPr>
            <p:cNvCxnSpPr>
              <a:cxnSpLocks/>
              <a:stCxn id="50" idx="1"/>
              <a:endCxn id="35" idx="4"/>
            </p:cNvCxnSpPr>
            <p:nvPr/>
          </p:nvCxnSpPr>
          <p:spPr bwMode="gray">
            <a:xfrm flipH="1" flipV="1">
              <a:off x="5392966" y="3799325"/>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B246E32-3119-413E-B5B3-C276E9FC3576}"/>
                    </a:ext>
                  </a:extLst>
                </p:cNvPr>
                <p:cNvSpPr txBox="1"/>
                <p:nvPr/>
              </p:nvSpPr>
              <p:spPr bwMode="gray">
                <a:xfrm>
                  <a:off x="5266189" y="4125855"/>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=1/3</m:t>
                        </m:r>
                      </m:oMath>
                    </m:oMathPara>
                  </a14:m>
                  <a:endParaRPr lang="en-US" sz="1200" i="1" dirty="0"/>
                </a:p>
              </p:txBody>
            </p:sp>
          </mc:Choice>
          <mc:Fallback xmlns="">
            <p:sp>
              <p:nvSpPr>
                <p:cNvPr id="131" name="TextBox 130">
                  <a:extLst>
                    <a:ext uri="{FF2B5EF4-FFF2-40B4-BE49-F238E27FC236}">
                      <a16:creationId xmlns:a16="http://schemas.microsoft.com/office/drawing/2014/main" id="{2B689A23-31A1-4316-AECD-B3552BC20A3E}"/>
                    </a:ext>
                  </a:extLst>
                </p:cNvPr>
                <p:cNvSpPr txBox="1">
                  <a:spLocks noRot="1" noChangeAspect="1" noMove="1" noResize="1" noEditPoints="1" noAdjustHandles="1" noChangeArrowheads="1" noChangeShapeType="1" noTextEdit="1"/>
                </p:cNvSpPr>
                <p:nvPr/>
              </p:nvSpPr>
              <p:spPr bwMode="gray">
                <a:xfrm>
                  <a:off x="5266189" y="4125855"/>
                  <a:ext cx="692668" cy="191686"/>
                </a:xfrm>
                <a:prstGeom prst="rect">
                  <a:avLst/>
                </a:prstGeom>
                <a:blipFill>
                  <a:blip r:embed="rId6"/>
                  <a:stretch>
                    <a:fillRect l="-4386" r="-4386" b="-35484"/>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A602E536-6EA0-4A2B-BE9E-A35902736896}"/>
              </a:ext>
            </a:extLst>
          </p:cNvPr>
          <p:cNvGrpSpPr/>
          <p:nvPr/>
        </p:nvGrpSpPr>
        <p:grpSpPr>
          <a:xfrm>
            <a:off x="9027646" y="4637267"/>
            <a:ext cx="1242651" cy="903505"/>
            <a:chOff x="7726108" y="3408683"/>
            <a:chExt cx="1242651" cy="903505"/>
          </a:xfrm>
        </p:grpSpPr>
        <p:sp>
          <p:nvSpPr>
            <p:cNvPr id="54" name="Oval 53">
              <a:extLst>
                <a:ext uri="{FF2B5EF4-FFF2-40B4-BE49-F238E27FC236}">
                  <a16:creationId xmlns:a16="http://schemas.microsoft.com/office/drawing/2014/main" id="{34F47D67-5888-4A99-A739-287BB4312BF7}"/>
                </a:ext>
              </a:extLst>
            </p:cNvPr>
            <p:cNvSpPr/>
            <p:nvPr/>
          </p:nvSpPr>
          <p:spPr bwMode="gray">
            <a:xfrm>
              <a:off x="7726108"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5" name="Oval 54">
              <a:extLst>
                <a:ext uri="{FF2B5EF4-FFF2-40B4-BE49-F238E27FC236}">
                  <a16:creationId xmlns:a16="http://schemas.microsoft.com/office/drawing/2014/main" id="{CF895237-D497-4FE9-8D0D-05BE442BD2BB}"/>
                </a:ext>
              </a:extLst>
            </p:cNvPr>
            <p:cNvSpPr/>
            <p:nvPr/>
          </p:nvSpPr>
          <p:spPr bwMode="gray">
            <a:xfrm>
              <a:off x="7726108" y="392985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6" name="Oval 55">
              <a:extLst>
                <a:ext uri="{FF2B5EF4-FFF2-40B4-BE49-F238E27FC236}">
                  <a16:creationId xmlns:a16="http://schemas.microsoft.com/office/drawing/2014/main" id="{84A7585F-5FB3-497E-BF58-0C90ACE989DF}"/>
                </a:ext>
              </a:extLst>
            </p:cNvPr>
            <p:cNvSpPr/>
            <p:nvPr/>
          </p:nvSpPr>
          <p:spPr bwMode="gray">
            <a:xfrm>
              <a:off x="8130830"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7" name="Oval 56">
              <a:extLst>
                <a:ext uri="{FF2B5EF4-FFF2-40B4-BE49-F238E27FC236}">
                  <a16:creationId xmlns:a16="http://schemas.microsoft.com/office/drawing/2014/main" id="{08E01B64-C227-42BA-BC60-AF1BA850433C}"/>
                </a:ext>
              </a:extLst>
            </p:cNvPr>
            <p:cNvSpPr/>
            <p:nvPr/>
          </p:nvSpPr>
          <p:spPr bwMode="gray">
            <a:xfrm>
              <a:off x="8520203"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8" name="Oval 57">
              <a:extLst>
                <a:ext uri="{FF2B5EF4-FFF2-40B4-BE49-F238E27FC236}">
                  <a16:creationId xmlns:a16="http://schemas.microsoft.com/office/drawing/2014/main" id="{74426F3F-0500-4872-BB62-FD938CD725F5}"/>
                </a:ext>
              </a:extLst>
            </p:cNvPr>
            <p:cNvSpPr/>
            <p:nvPr/>
          </p:nvSpPr>
          <p:spPr bwMode="gray">
            <a:xfrm>
              <a:off x="8877319"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9" name="Oval 58">
              <a:extLst>
                <a:ext uri="{FF2B5EF4-FFF2-40B4-BE49-F238E27FC236}">
                  <a16:creationId xmlns:a16="http://schemas.microsoft.com/office/drawing/2014/main" id="{FD50D823-7AEE-4570-97FB-160C00AB4F2C}"/>
                </a:ext>
              </a:extLst>
            </p:cNvPr>
            <p:cNvSpPr/>
            <p:nvPr/>
          </p:nvSpPr>
          <p:spPr bwMode="gray">
            <a:xfrm>
              <a:off x="8877319" y="3956471"/>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7C6C457F-2702-4C11-B8CE-6B171D9E73CC}"/>
                </a:ext>
              </a:extLst>
            </p:cNvPr>
            <p:cNvCxnSpPr>
              <a:cxnSpLocks/>
              <a:stCxn id="56" idx="6"/>
              <a:endCxn id="57" idx="2"/>
            </p:cNvCxnSpPr>
            <p:nvPr/>
          </p:nvCxnSpPr>
          <p:spPr bwMode="gray">
            <a:xfrm>
              <a:off x="8222270" y="3745842"/>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88342A-1E0B-435D-BA2E-F4AEC403399D}"/>
                </a:ext>
              </a:extLst>
            </p:cNvPr>
            <p:cNvCxnSpPr>
              <a:cxnSpLocks/>
              <a:stCxn id="57" idx="7"/>
              <a:endCxn id="58" idx="2"/>
            </p:cNvCxnSpPr>
            <p:nvPr/>
          </p:nvCxnSpPr>
          <p:spPr bwMode="gray">
            <a:xfrm flipV="1">
              <a:off x="8598252" y="3516104"/>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FC2453-75DD-49A5-B371-0DB2C1EF5650}"/>
                </a:ext>
              </a:extLst>
            </p:cNvPr>
            <p:cNvCxnSpPr>
              <a:cxnSpLocks/>
              <a:stCxn id="57" idx="5"/>
              <a:endCxn id="59" idx="1"/>
            </p:cNvCxnSpPr>
            <p:nvPr/>
          </p:nvCxnSpPr>
          <p:spPr bwMode="gray">
            <a:xfrm>
              <a:off x="8598252" y="3778171"/>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A562C35-86A1-40AF-B6CE-28D6A5C3F594}"/>
                </a:ext>
              </a:extLst>
            </p:cNvPr>
            <p:cNvCxnSpPr>
              <a:cxnSpLocks/>
              <a:stCxn id="55" idx="7"/>
              <a:endCxn id="56" idx="3"/>
            </p:cNvCxnSpPr>
            <p:nvPr/>
          </p:nvCxnSpPr>
          <p:spPr bwMode="gray">
            <a:xfrm flipV="1">
              <a:off x="7804157" y="3778171"/>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3A81680-A5A8-4B3C-A3AC-019568B441AD}"/>
                </a:ext>
              </a:extLst>
            </p:cNvPr>
            <p:cNvCxnSpPr>
              <a:cxnSpLocks/>
              <a:stCxn id="54" idx="6"/>
              <a:endCxn id="56" idx="1"/>
            </p:cNvCxnSpPr>
            <p:nvPr/>
          </p:nvCxnSpPr>
          <p:spPr bwMode="gray">
            <a:xfrm>
              <a:off x="7817548" y="3516104"/>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E7718EC-6735-486D-89E9-A59C0FE3E220}"/>
                </a:ext>
              </a:extLst>
            </p:cNvPr>
            <p:cNvSpPr txBox="1"/>
            <p:nvPr/>
          </p:nvSpPr>
          <p:spPr bwMode="gray">
            <a:xfrm>
              <a:off x="8193530" y="3792558"/>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66" name="TextBox 65">
              <a:extLst>
                <a:ext uri="{FF2B5EF4-FFF2-40B4-BE49-F238E27FC236}">
                  <a16:creationId xmlns:a16="http://schemas.microsoft.com/office/drawing/2014/main" id="{173CA465-EB16-4FE7-9D8D-53996909A03D}"/>
                </a:ext>
              </a:extLst>
            </p:cNvPr>
            <p:cNvSpPr txBox="1"/>
            <p:nvPr/>
          </p:nvSpPr>
          <p:spPr bwMode="gray">
            <a:xfrm>
              <a:off x="8520202" y="3784869"/>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67" name="Straight Connector 66">
              <a:extLst>
                <a:ext uri="{FF2B5EF4-FFF2-40B4-BE49-F238E27FC236}">
                  <a16:creationId xmlns:a16="http://schemas.microsoft.com/office/drawing/2014/main" id="{4482AC91-C3D5-4FA3-9E90-8319E3957194}"/>
                </a:ext>
              </a:extLst>
            </p:cNvPr>
            <p:cNvCxnSpPr>
              <a:cxnSpLocks/>
              <a:stCxn id="69" idx="6"/>
              <a:endCxn id="57" idx="1"/>
            </p:cNvCxnSpPr>
            <p:nvPr/>
          </p:nvCxnSpPr>
          <p:spPr bwMode="gray">
            <a:xfrm>
              <a:off x="8292645" y="3454403"/>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F6BCCA-1D91-4C93-B14E-EA729105DA24}"/>
                </a:ext>
              </a:extLst>
            </p:cNvPr>
            <p:cNvCxnSpPr>
              <a:cxnSpLocks/>
              <a:stCxn id="71" idx="7"/>
              <a:endCxn id="66" idx="0"/>
            </p:cNvCxnSpPr>
            <p:nvPr/>
          </p:nvCxnSpPr>
          <p:spPr bwMode="gray">
            <a:xfrm flipV="1">
              <a:off x="8271577" y="3784869"/>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0FD66794-9CE1-4222-84D9-FF5E2D653346}"/>
                </a:ext>
              </a:extLst>
            </p:cNvPr>
            <p:cNvSpPr/>
            <p:nvPr/>
          </p:nvSpPr>
          <p:spPr bwMode="gray">
            <a:xfrm>
              <a:off x="8201205" y="3408683"/>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0" name="Straight Connector 69">
              <a:extLst>
                <a:ext uri="{FF2B5EF4-FFF2-40B4-BE49-F238E27FC236}">
                  <a16:creationId xmlns:a16="http://schemas.microsoft.com/office/drawing/2014/main" id="{B0278C9B-CB33-46BA-81DC-15813311518E}"/>
                </a:ext>
              </a:extLst>
            </p:cNvPr>
            <p:cNvCxnSpPr>
              <a:cxnSpLocks/>
              <a:stCxn id="56" idx="0"/>
              <a:endCxn id="69" idx="3"/>
            </p:cNvCxnSpPr>
            <p:nvPr/>
          </p:nvCxnSpPr>
          <p:spPr bwMode="gray">
            <a:xfrm flipV="1">
              <a:off x="8176550" y="3486732"/>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17A7E88-6093-4677-BE25-7C9E8C4512EC}"/>
                </a:ext>
              </a:extLst>
            </p:cNvPr>
            <p:cNvSpPr/>
            <p:nvPr/>
          </p:nvSpPr>
          <p:spPr bwMode="gray">
            <a:xfrm>
              <a:off x="8193528" y="402129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2" name="Straight Connector 71">
              <a:extLst>
                <a:ext uri="{FF2B5EF4-FFF2-40B4-BE49-F238E27FC236}">
                  <a16:creationId xmlns:a16="http://schemas.microsoft.com/office/drawing/2014/main" id="{7E65E01E-0820-4799-B467-D2035B8D79E5}"/>
                </a:ext>
              </a:extLst>
            </p:cNvPr>
            <p:cNvCxnSpPr>
              <a:cxnSpLocks/>
              <a:stCxn id="71" idx="1"/>
              <a:endCxn id="56" idx="4"/>
            </p:cNvCxnSpPr>
            <p:nvPr/>
          </p:nvCxnSpPr>
          <p:spPr bwMode="gray">
            <a:xfrm flipH="1" flipV="1">
              <a:off x="8176550" y="3791562"/>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C094CD4-DDBD-43A8-8224-E835A94C4EA2}"/>
                </a:ext>
              </a:extLst>
            </p:cNvPr>
            <p:cNvCxnSpPr>
              <a:cxnSpLocks/>
              <a:stCxn id="54" idx="6"/>
              <a:endCxn id="57" idx="2"/>
            </p:cNvCxnSpPr>
            <p:nvPr/>
          </p:nvCxnSpPr>
          <p:spPr bwMode="gray">
            <a:xfrm>
              <a:off x="7817548" y="3516104"/>
              <a:ext cx="702655" cy="2297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5A304E-6967-40AF-90A8-B2BDDF198DC0}"/>
                </a:ext>
              </a:extLst>
            </p:cNvPr>
            <p:cNvCxnSpPr>
              <a:cxnSpLocks/>
              <a:stCxn id="55" idx="6"/>
              <a:endCxn id="57" idx="3"/>
            </p:cNvCxnSpPr>
            <p:nvPr/>
          </p:nvCxnSpPr>
          <p:spPr bwMode="gray">
            <a:xfrm flipV="1">
              <a:off x="7817548" y="3778171"/>
              <a:ext cx="716046" cy="1974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7E2B4FD-3488-40E0-88D6-F926E2FD3EA9}"/>
                    </a:ext>
                  </a:extLst>
                </p:cNvPr>
                <p:cNvSpPr txBox="1"/>
                <p:nvPr/>
              </p:nvSpPr>
              <p:spPr bwMode="gray">
                <a:xfrm>
                  <a:off x="8066785" y="4120502"/>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=2/3</m:t>
                        </m:r>
                      </m:oMath>
                    </m:oMathPara>
                  </a14:m>
                  <a:endParaRPr lang="en-US" sz="1200" i="1" dirty="0"/>
                </a:p>
              </p:txBody>
            </p:sp>
          </mc:Choice>
          <mc:Fallback xmlns="">
            <p:sp>
              <p:nvSpPr>
                <p:cNvPr id="133" name="TextBox 132">
                  <a:extLst>
                    <a:ext uri="{FF2B5EF4-FFF2-40B4-BE49-F238E27FC236}">
                      <a16:creationId xmlns:a16="http://schemas.microsoft.com/office/drawing/2014/main" id="{80E9D0D8-01BD-43FC-846B-74AA4F728295}"/>
                    </a:ext>
                  </a:extLst>
                </p:cNvPr>
                <p:cNvSpPr txBox="1">
                  <a:spLocks noRot="1" noChangeAspect="1" noMove="1" noResize="1" noEditPoints="1" noAdjustHandles="1" noChangeArrowheads="1" noChangeShapeType="1" noTextEdit="1"/>
                </p:cNvSpPr>
                <p:nvPr/>
              </p:nvSpPr>
              <p:spPr bwMode="gray">
                <a:xfrm>
                  <a:off x="8066785" y="4120502"/>
                  <a:ext cx="692668" cy="191686"/>
                </a:xfrm>
                <a:prstGeom prst="rect">
                  <a:avLst/>
                </a:prstGeom>
                <a:blipFill>
                  <a:blip r:embed="rId7"/>
                  <a:stretch>
                    <a:fillRect l="-4386" r="-4386" b="-3548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BBB0C879-FFFA-4170-BAA4-88AFA120D609}"/>
                  </a:ext>
                </a:extLst>
              </p:cNvPr>
              <p:cNvSpPr txBox="1"/>
              <p:nvPr/>
            </p:nvSpPr>
            <p:spPr bwMode="gray">
              <a:xfrm>
                <a:off x="2474030" y="3844355"/>
                <a:ext cx="4670916" cy="7064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den>
                      </m:f>
                    </m:oMath>
                  </m:oMathPara>
                </a14:m>
                <a:endParaRPr lang="en-US" dirty="0"/>
              </a:p>
            </p:txBody>
          </p:sp>
        </mc:Choice>
        <mc:Fallback xmlns="">
          <p:sp>
            <p:nvSpPr>
              <p:cNvPr id="76" name="TextBox 75">
                <a:extLst>
                  <a:ext uri="{FF2B5EF4-FFF2-40B4-BE49-F238E27FC236}">
                    <a16:creationId xmlns:a16="http://schemas.microsoft.com/office/drawing/2014/main" id="{BBB0C879-FFFA-4170-BAA4-88AFA120D609}"/>
                  </a:ext>
                </a:extLst>
              </p:cNvPr>
              <p:cNvSpPr txBox="1">
                <a:spLocks noRot="1" noChangeAspect="1" noMove="1" noResize="1" noEditPoints="1" noAdjustHandles="1" noChangeArrowheads="1" noChangeShapeType="1" noTextEdit="1"/>
              </p:cNvSpPr>
              <p:nvPr/>
            </p:nvSpPr>
            <p:spPr bwMode="gray">
              <a:xfrm>
                <a:off x="2474030" y="3844355"/>
                <a:ext cx="4670916" cy="706475"/>
              </a:xfrm>
              <a:prstGeom prst="rect">
                <a:avLst/>
              </a:prstGeom>
              <a:blipFill>
                <a:blip r:embed="rId8"/>
                <a:stretch>
                  <a:fillRect/>
                </a:stretch>
              </a:blipFill>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521672C0-32A8-4288-8172-7949F6F839FD}"/>
              </a:ext>
            </a:extLst>
          </p:cNvPr>
          <p:cNvCxnSpPr>
            <a:cxnSpLocks/>
          </p:cNvCxnSpPr>
          <p:nvPr/>
        </p:nvCxnSpPr>
        <p:spPr bwMode="gray">
          <a:xfrm>
            <a:off x="2577365" y="3794325"/>
            <a:ext cx="1477710" cy="15168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671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59A-837B-4E70-85E0-77BA2416952C}"/>
              </a:ext>
            </a:extLst>
          </p:cNvPr>
          <p:cNvSpPr>
            <a:spLocks noGrp="1"/>
          </p:cNvSpPr>
          <p:nvPr>
            <p:ph type="title"/>
          </p:nvPr>
        </p:nvSpPr>
        <p:spPr/>
        <p:txBody>
          <a:bodyPr/>
          <a:lstStyle/>
          <a:p>
            <a:r>
              <a:rPr lang="pt-BR" dirty="0"/>
              <a:t>Next Tasks</a:t>
            </a:r>
            <a:endParaRPr lang="en-US" dirty="0"/>
          </a:p>
        </p:txBody>
      </p:sp>
      <p:sp>
        <p:nvSpPr>
          <p:cNvPr id="3" name="Content Placeholder 2">
            <a:extLst>
              <a:ext uri="{FF2B5EF4-FFF2-40B4-BE49-F238E27FC236}">
                <a16:creationId xmlns:a16="http://schemas.microsoft.com/office/drawing/2014/main" id="{619E2D8F-BD66-4A77-89AD-0694964867F4}"/>
              </a:ext>
            </a:extLst>
          </p:cNvPr>
          <p:cNvSpPr>
            <a:spLocks noGrp="1"/>
          </p:cNvSpPr>
          <p:nvPr>
            <p:ph idx="1"/>
          </p:nvPr>
        </p:nvSpPr>
        <p:spPr>
          <a:xfrm>
            <a:off x="478369" y="1213308"/>
            <a:ext cx="11473384" cy="5246564"/>
          </a:xfrm>
        </p:spPr>
        <p:txBody>
          <a:bodyPr/>
          <a:lstStyle/>
          <a:p>
            <a:r>
              <a:rPr lang="pt-BR" dirty="0"/>
              <a:t>Please enroll (if you did not yet).</a:t>
            </a:r>
          </a:p>
          <a:p>
            <a:endParaRPr lang="pt-BR" dirty="0"/>
          </a:p>
          <a:p>
            <a:r>
              <a:rPr lang="pt-BR" b="1" dirty="0"/>
              <a:t>Initial understanding about your graph data</a:t>
            </a:r>
          </a:p>
          <a:p>
            <a:pPr marL="457200" indent="-457200">
              <a:buFont typeface="+mj-lt"/>
              <a:buAutoNum type="arabicPeriod"/>
            </a:pPr>
            <a:r>
              <a:rPr lang="pt-BR" dirty="0"/>
              <a:t>What are possible the edges and nodes of your</a:t>
            </a:r>
            <a:r>
              <a:rPr lang="en-US" dirty="0"/>
              <a:t> network?</a:t>
            </a:r>
          </a:p>
          <a:p>
            <a:pPr marL="457200" indent="-457200">
              <a:buFont typeface="+mj-lt"/>
              <a:buAutoNum type="arabicPeriod"/>
            </a:pPr>
            <a:r>
              <a:rPr lang="en-US" dirty="0"/>
              <a:t>What types of networks </a:t>
            </a:r>
            <a:r>
              <a:rPr lang="en-US" dirty="0" err="1"/>
              <a:t>w.r.t.</a:t>
            </a:r>
            <a:r>
              <a:rPr lang="en-US" dirty="0"/>
              <a:t> edge directionality?</a:t>
            </a:r>
          </a:p>
          <a:p>
            <a:pPr marL="457200" indent="-457200">
              <a:buFont typeface="+mj-lt"/>
              <a:buAutoNum type="arabicPeriod"/>
            </a:pPr>
            <a:r>
              <a:rPr lang="en-US" dirty="0"/>
              <a:t>What type of networks </a:t>
            </a:r>
            <a:r>
              <a:rPr lang="en-US" dirty="0" err="1"/>
              <a:t>w.r.t.</a:t>
            </a:r>
            <a:r>
              <a:rPr lang="en-US" dirty="0"/>
              <a:t> to node types?</a:t>
            </a:r>
          </a:p>
          <a:p>
            <a:pPr marL="457200" indent="-457200">
              <a:buFont typeface="+mj-lt"/>
              <a:buAutoNum type="arabicPeriod"/>
            </a:pPr>
            <a:r>
              <a:rPr lang="en-US" dirty="0"/>
              <a:t>Is your network possibly assortative, </a:t>
            </a:r>
            <a:r>
              <a:rPr lang="en-US" dirty="0" err="1"/>
              <a:t>dissortative</a:t>
            </a:r>
            <a:r>
              <a:rPr lang="en-US" dirty="0"/>
              <a:t>, or neither?</a:t>
            </a:r>
          </a:p>
          <a:p>
            <a:pPr marL="457200" indent="-457200">
              <a:buFont typeface="+mj-lt"/>
              <a:buAutoNum type="arabicPeriod"/>
            </a:pPr>
            <a:r>
              <a:rPr lang="en-US" dirty="0"/>
              <a:t>Which centrality metrics might make sense for you?</a:t>
            </a:r>
          </a:p>
          <a:p>
            <a:pPr marL="457200" indent="-457200">
              <a:buFont typeface="+mj-lt"/>
              <a:buAutoNum type="arabicPeriod"/>
            </a:pPr>
            <a:r>
              <a:rPr lang="en-US" dirty="0"/>
              <a:t>Are there communities/clusters that can be used as features?</a:t>
            </a:r>
          </a:p>
          <a:p>
            <a:pPr marL="457200" indent="-457200">
              <a:buFont typeface="+mj-lt"/>
              <a:buAutoNum type="arabicPeriod"/>
            </a:pPr>
            <a:r>
              <a:rPr lang="en-US" dirty="0"/>
              <a:t>Do you believe your graph will present high or low cluster coefficient?</a:t>
            </a:r>
          </a:p>
          <a:p>
            <a:pPr marL="457200" indent="-457200">
              <a:buFont typeface="+mj-lt"/>
              <a:buAutoNum type="arabicPeriod"/>
            </a:pPr>
            <a:r>
              <a:rPr lang="en-US" dirty="0"/>
              <a:t>What about the network diameter (low or high)?</a:t>
            </a:r>
          </a:p>
          <a:p>
            <a:endParaRPr lang="en-US" dirty="0"/>
          </a:p>
        </p:txBody>
      </p:sp>
      <p:sp>
        <p:nvSpPr>
          <p:cNvPr id="4" name="Slide Number Placeholder 3">
            <a:extLst>
              <a:ext uri="{FF2B5EF4-FFF2-40B4-BE49-F238E27FC236}">
                <a16:creationId xmlns:a16="http://schemas.microsoft.com/office/drawing/2014/main" id="{2544D838-EB3D-4D0D-822F-FD7D93CBEE71}"/>
              </a:ext>
            </a:extLst>
          </p:cNvPr>
          <p:cNvSpPr>
            <a:spLocks noGrp="1"/>
          </p:cNvSpPr>
          <p:nvPr>
            <p:ph type="sldNum" sz="quarter" idx="12"/>
          </p:nvPr>
        </p:nvSpPr>
        <p:spPr/>
        <p:txBody>
          <a:bodyPr/>
          <a:lstStyle/>
          <a:p>
            <a:fld id="{81561042-0DC2-4A04-AA50-F6D44EB20EBA}" type="slidenum">
              <a:rPr lang="en-US" smtClean="0"/>
              <a:t>22</a:t>
            </a:fld>
            <a:endParaRPr lang="en-US"/>
          </a:p>
        </p:txBody>
      </p:sp>
    </p:spTree>
    <p:extLst>
      <p:ext uri="{BB962C8B-B14F-4D97-AF65-F5344CB8AC3E}">
        <p14:creationId xmlns:p14="http://schemas.microsoft.com/office/powerpoint/2010/main" val="2829877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3EC1-F705-419B-B95D-B87654F5D931}"/>
              </a:ext>
            </a:extLst>
          </p:cNvPr>
          <p:cNvSpPr>
            <a:spLocks noGrp="1"/>
          </p:cNvSpPr>
          <p:nvPr>
            <p:ph type="title"/>
          </p:nvPr>
        </p:nvSpPr>
        <p:spPr/>
        <p:txBody>
          <a:bodyPr/>
          <a:lstStyle/>
          <a:p>
            <a:r>
              <a:rPr lang="en-US" dirty="0"/>
              <a:t>Lecture topics</a:t>
            </a:r>
          </a:p>
        </p:txBody>
      </p:sp>
      <p:sp>
        <p:nvSpPr>
          <p:cNvPr id="3" name="Content Placeholder 2">
            <a:extLst>
              <a:ext uri="{FF2B5EF4-FFF2-40B4-BE49-F238E27FC236}">
                <a16:creationId xmlns:a16="http://schemas.microsoft.com/office/drawing/2014/main" id="{0EB9E35A-5E5E-43EE-AD53-49343AF2A15F}"/>
              </a:ext>
            </a:extLst>
          </p:cNvPr>
          <p:cNvSpPr>
            <a:spLocks noGrp="1"/>
          </p:cNvSpPr>
          <p:nvPr>
            <p:ph idx="1"/>
          </p:nvPr>
        </p:nvSpPr>
        <p:spPr>
          <a:xfrm>
            <a:off x="478369" y="845726"/>
            <a:ext cx="9308427" cy="4800673"/>
          </a:xfrm>
        </p:spPr>
        <p:txBody>
          <a:bodyPr/>
          <a:lstStyle/>
          <a:p>
            <a:pPr marL="342900" indent="-342900">
              <a:buAutoNum type="arabicPeriod"/>
            </a:pPr>
            <a:r>
              <a:rPr lang="en-US" sz="1800" dirty="0"/>
              <a:t>Structure of Graph</a:t>
            </a:r>
          </a:p>
          <a:p>
            <a:pPr marL="527044" lvl="1" indent="-285750">
              <a:buFont typeface="Arial" panose="020B0604020202020204" pitchFamily="34" charset="0"/>
              <a:buChar char="•"/>
            </a:pPr>
            <a:r>
              <a:rPr lang="en-US" sz="1800" dirty="0"/>
              <a:t>Motifs – the building blocks</a:t>
            </a:r>
          </a:p>
          <a:p>
            <a:pPr marL="527044" lvl="1" indent="-285750">
              <a:buFont typeface="Arial" panose="020B0604020202020204" pitchFamily="34" charset="0"/>
              <a:buChar char="•"/>
            </a:pPr>
            <a:r>
              <a:rPr lang="en-US" sz="1800" dirty="0"/>
              <a:t>Graphlets – the landscape</a:t>
            </a:r>
          </a:p>
          <a:p>
            <a:pPr marL="527044" lvl="1" indent="-285750">
              <a:buFont typeface="Arial" panose="020B0604020202020204" pitchFamily="34" charset="0"/>
              <a:buChar char="•"/>
            </a:pPr>
            <a:r>
              <a:rPr lang="en-US" sz="1800" dirty="0"/>
              <a:t>Metrics</a:t>
            </a:r>
          </a:p>
          <a:p>
            <a:pPr marL="765738" lvl="2" indent="-285750">
              <a:buFont typeface="Arial" panose="020B0604020202020204" pitchFamily="34" charset="0"/>
              <a:buChar char="•"/>
            </a:pPr>
            <a:r>
              <a:rPr lang="en-US" sz="1800" dirty="0"/>
              <a:t>Centrality metrics</a:t>
            </a:r>
          </a:p>
          <a:p>
            <a:pPr marL="765738" lvl="2" indent="-285750">
              <a:buFont typeface="Arial" panose="020B0604020202020204" pitchFamily="34" charset="0"/>
              <a:buChar char="•"/>
            </a:pPr>
            <a:r>
              <a:rPr lang="en-US" sz="1800" dirty="0"/>
              <a:t>Structural membership metrics</a:t>
            </a:r>
          </a:p>
          <a:p>
            <a:pPr marL="765738" lvl="2" indent="-285750">
              <a:buFont typeface="Arial" panose="020B0604020202020204" pitchFamily="34" charset="0"/>
              <a:buChar char="•"/>
            </a:pPr>
            <a:r>
              <a:rPr lang="en-US" sz="1800" dirty="0"/>
              <a:t>Homophily metrics (Assortativity and Neighborhood)</a:t>
            </a:r>
          </a:p>
          <a:p>
            <a:r>
              <a:rPr lang="en-US" sz="1800" dirty="0"/>
              <a:t>2. Clustering</a:t>
            </a:r>
          </a:p>
          <a:p>
            <a:pPr marL="527044" lvl="1" indent="-285750">
              <a:buFont typeface="Arial" panose="020B0604020202020204" pitchFamily="34" charset="0"/>
              <a:buChar char="•"/>
            </a:pPr>
            <a:r>
              <a:rPr lang="en-US" sz="1800" dirty="0"/>
              <a:t>Community detection</a:t>
            </a:r>
          </a:p>
          <a:p>
            <a:pPr marL="527044" lvl="1" indent="-285750">
              <a:buFont typeface="Arial" panose="020B0604020202020204" pitchFamily="34" charset="0"/>
              <a:buChar char="•"/>
            </a:pPr>
            <a:r>
              <a:rPr lang="en-US" sz="1800" dirty="0"/>
              <a:t>Spectral clustering</a:t>
            </a:r>
          </a:p>
          <a:p>
            <a:endParaRPr lang="en-US" sz="1800" b="0" i="0" u="none" strike="noStrike" dirty="0">
              <a:solidFill>
                <a:srgbClr val="5A6065"/>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BC9B26DE-C8F5-48BD-8D30-3666A2CAC30B}"/>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851152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E0BF-FE38-4228-9CFD-5785F65E35C8}"/>
              </a:ext>
            </a:extLst>
          </p:cNvPr>
          <p:cNvSpPr>
            <a:spLocks noGrp="1"/>
          </p:cNvSpPr>
          <p:nvPr>
            <p:ph type="title"/>
          </p:nvPr>
        </p:nvSpPr>
        <p:spPr/>
        <p:txBody>
          <a:bodyPr/>
          <a:lstStyle/>
          <a:p>
            <a:r>
              <a:rPr lang="en-US" dirty="0"/>
              <a:t>Network metrics</a:t>
            </a:r>
          </a:p>
        </p:txBody>
      </p:sp>
      <p:sp>
        <p:nvSpPr>
          <p:cNvPr id="3" name="Content Placeholder 2">
            <a:extLst>
              <a:ext uri="{FF2B5EF4-FFF2-40B4-BE49-F238E27FC236}">
                <a16:creationId xmlns:a16="http://schemas.microsoft.com/office/drawing/2014/main" id="{F91729D1-DD9D-4057-9863-7FFD8D5DD499}"/>
              </a:ext>
            </a:extLst>
          </p:cNvPr>
          <p:cNvSpPr>
            <a:spLocks noGrp="1"/>
          </p:cNvSpPr>
          <p:nvPr>
            <p:ph idx="1"/>
          </p:nvPr>
        </p:nvSpPr>
        <p:spPr>
          <a:xfrm>
            <a:off x="478369" y="995964"/>
            <a:ext cx="11473384" cy="5695405"/>
          </a:xfrm>
        </p:spPr>
        <p:txBody>
          <a:bodyPr/>
          <a:lstStyle/>
          <a:p>
            <a:r>
              <a:rPr lang="en-US" dirty="0"/>
              <a:t>Network-level metrics</a:t>
            </a:r>
          </a:p>
          <a:p>
            <a:pPr marL="342900" indent="-342900">
              <a:buFont typeface="Arial" panose="020B0604020202020204" pitchFamily="34" charset="0"/>
              <a:buChar char="•"/>
            </a:pPr>
            <a:r>
              <a:rPr lang="en-US" dirty="0"/>
              <a:t>Average node degree (degree distribution)</a:t>
            </a:r>
          </a:p>
          <a:p>
            <a:pPr marL="342900" indent="-342900">
              <a:buFont typeface="Arial" panose="020B0604020202020204" pitchFamily="34" charset="0"/>
              <a:buChar char="•"/>
            </a:pPr>
            <a:r>
              <a:rPr lang="en-US" dirty="0"/>
              <a:t>Average clustering</a:t>
            </a:r>
          </a:p>
          <a:p>
            <a:pPr marL="342900" indent="-342900">
              <a:buFont typeface="Arial" panose="020B0604020202020204" pitchFamily="34" charset="0"/>
              <a:buChar char="•"/>
            </a:pPr>
            <a:r>
              <a:rPr lang="en-US" dirty="0"/>
              <a:t>Average path length (diameter)</a:t>
            </a:r>
          </a:p>
          <a:p>
            <a:pPr marL="342900" indent="-342900">
              <a:buFont typeface="Arial" panose="020B0604020202020204" pitchFamily="34" charset="0"/>
              <a:buChar char="•"/>
            </a:pPr>
            <a:r>
              <a:rPr lang="en-US" dirty="0"/>
              <a:t>Node connectivity (distribution among components)</a:t>
            </a:r>
          </a:p>
          <a:p>
            <a:r>
              <a:rPr lang="en-US" dirty="0"/>
              <a:t>Node-level metrics</a:t>
            </a:r>
          </a:p>
          <a:p>
            <a:pPr marL="342900" indent="-342900">
              <a:buFont typeface="Arial" panose="020B0604020202020204" pitchFamily="34" charset="0"/>
              <a:buChar char="•"/>
            </a:pPr>
            <a:r>
              <a:rPr lang="en-US" dirty="0"/>
              <a:t>Centrality (degree-based): Katz, PageRank</a:t>
            </a:r>
          </a:p>
          <a:p>
            <a:pPr marL="342900" indent="-342900">
              <a:buFont typeface="Arial" panose="020B0604020202020204" pitchFamily="34" charset="0"/>
              <a:buChar char="•"/>
            </a:pPr>
            <a:r>
              <a:rPr lang="en-US" dirty="0"/>
              <a:t>Centrality (path-based): closeness and betweenness</a:t>
            </a:r>
          </a:p>
          <a:p>
            <a:r>
              <a:rPr lang="en-US" dirty="0"/>
              <a:t>Pair-wise metrics</a:t>
            </a:r>
          </a:p>
          <a:p>
            <a:pPr marL="342900" indent="-342900">
              <a:buFont typeface="Arial" panose="020B0604020202020204" pitchFamily="34" charset="0"/>
              <a:buChar char="•"/>
            </a:pPr>
            <a:r>
              <a:rPr lang="en-US" dirty="0"/>
              <a:t>Edge-overlap</a:t>
            </a:r>
          </a:p>
          <a:p>
            <a:pPr marL="342900" indent="-342900">
              <a:buFont typeface="Arial" panose="020B0604020202020204" pitchFamily="34" charset="0"/>
              <a:buChar char="•"/>
            </a:pPr>
            <a:r>
              <a:rPr lang="en-US" dirty="0"/>
              <a:t>Node equivalence (Regular and Structural)</a:t>
            </a:r>
          </a:p>
          <a:p>
            <a:pPr marL="342900" indent="-342900">
              <a:buFont typeface="Arial" panose="020B0604020202020204" pitchFamily="34" charset="0"/>
              <a:buChar char="•"/>
            </a:pPr>
            <a:r>
              <a:rPr lang="en-US" dirty="0"/>
              <a:t>Node similarity</a:t>
            </a:r>
          </a:p>
          <a:p>
            <a:endParaRPr lang="en-US" dirty="0"/>
          </a:p>
        </p:txBody>
      </p:sp>
      <p:sp>
        <p:nvSpPr>
          <p:cNvPr id="4" name="Slide Number Placeholder 3">
            <a:extLst>
              <a:ext uri="{FF2B5EF4-FFF2-40B4-BE49-F238E27FC236}">
                <a16:creationId xmlns:a16="http://schemas.microsoft.com/office/drawing/2014/main" id="{20F9B0B7-F91A-4421-AB48-E7F410D530DC}"/>
              </a:ext>
            </a:extLst>
          </p:cNvPr>
          <p:cNvSpPr>
            <a:spLocks noGrp="1"/>
          </p:cNvSpPr>
          <p:nvPr>
            <p:ph type="sldNum" sz="quarter" idx="12"/>
          </p:nvPr>
        </p:nvSpPr>
        <p:spPr/>
        <p:txBody>
          <a:bodyPr/>
          <a:lstStyle/>
          <a:p>
            <a:fld id="{81561042-0DC2-4A04-AA50-F6D44EB20EBA}" type="slidenum">
              <a:rPr lang="en-US" smtClean="0"/>
              <a:t>4</a:t>
            </a:fld>
            <a:endParaRPr lang="en-US"/>
          </a:p>
        </p:txBody>
      </p:sp>
    </p:spTree>
    <p:extLst>
      <p:ext uri="{BB962C8B-B14F-4D97-AF65-F5344CB8AC3E}">
        <p14:creationId xmlns:p14="http://schemas.microsoft.com/office/powerpoint/2010/main" val="1257245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D1C-7EC8-4F8C-8942-243D73A9992E}"/>
              </a:ext>
            </a:extLst>
          </p:cNvPr>
          <p:cNvSpPr>
            <a:spLocks noGrp="1"/>
          </p:cNvSpPr>
          <p:nvPr>
            <p:ph type="title"/>
          </p:nvPr>
        </p:nvSpPr>
        <p:spPr/>
        <p:txBody>
          <a:bodyPr/>
          <a:lstStyle/>
          <a:p>
            <a:r>
              <a:rPr lang="en-US" dirty="0"/>
              <a:t>Graph theoretic measures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86C3A6B-9075-4603-AB70-A3DBEA48DC3B}"/>
                  </a:ext>
                </a:extLst>
              </p:cNvPr>
              <p:cNvSpPr>
                <a:spLocks noGrp="1"/>
              </p:cNvSpPr>
              <p:nvPr>
                <p:ph type="body" sz="quarter" idx="13"/>
              </p:nvPr>
            </p:nvSpPr>
            <p:spPr>
              <a:xfrm>
                <a:off x="698632" y="1631715"/>
                <a:ext cx="6086035" cy="2902654"/>
              </a:xfrm>
            </p:spPr>
            <p:txBody>
              <a:bodyPr/>
              <a:lstStyle/>
              <a:p>
                <a:pPr marL="342900" indent="-342900">
                  <a:buFont typeface="Arial" panose="020B0604020202020204" pitchFamily="34" charset="0"/>
                  <a:buChar char="•"/>
                </a:pPr>
                <a:r>
                  <a:rPr lang="en-US" dirty="0"/>
                  <a:t>Eccentricity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the maximum distance between nodes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any other node </a:t>
                </a:r>
              </a:p>
              <a:p>
                <a:pPr marL="342900" indent="-342900">
                  <a:buFont typeface="Arial" panose="020B0604020202020204" pitchFamily="34" charset="0"/>
                  <a:buChar char="•"/>
                </a:pPr>
                <a:r>
                  <a:rPr lang="en-US" dirty="0"/>
                  <a:t>Diameter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largest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a:t>
                </a:r>
                <a:endParaRPr lang="en-US" i="1" dirty="0"/>
              </a:p>
              <a:p>
                <a:pPr marL="342900" indent="-342900">
                  <a:buFont typeface="Arial" panose="020B0604020202020204" pitchFamily="34" charset="0"/>
                  <a:buChar char="•"/>
                </a:pPr>
                <a:r>
                  <a:rPr lang="en-US" dirty="0"/>
                  <a:t>Radius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𝑟</m:t>
                    </m:r>
                    <m:r>
                      <a:rPr lang="en-US" b="0" i="1" smtClean="0">
                        <a:latin typeface="Cambria Math" panose="02040503050406030204" pitchFamily="18" charset="0"/>
                      </a:rPr>
                      <m:t>)</m:t>
                    </m:r>
                  </m:oMath>
                </a14:m>
                <a:r>
                  <a:rPr lang="en-US" dirty="0"/>
                  <a:t>: smallest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endParaRPr lang="en-US" i="1" dirty="0"/>
              </a:p>
              <a:p>
                <a:pPr marL="584194" lvl="1" indent="-342900">
                  <a:buFont typeface="Arial" panose="020B0604020202020204" pitchFamily="34" charset="0"/>
                  <a:buChar char="•"/>
                </a:pPr>
                <a:r>
                  <a:rPr lang="en-US" dirty="0"/>
                  <a:t>Central node: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 </a:t>
                </a:r>
              </a:p>
              <a:p>
                <a:pPr marL="584194" lvl="1" indent="-342900">
                  <a:buFont typeface="Arial" panose="020B0604020202020204" pitchFamily="34" charset="0"/>
                  <a:buChar char="•"/>
                </a:pPr>
                <a:r>
                  <a:rPr lang="en-US" dirty="0"/>
                  <a:t>Graph center: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𝑟</m:t>
                    </m:r>
                  </m:oMath>
                </a14:m>
                <a:r>
                  <a:rPr lang="en-US" dirty="0"/>
                  <a:t> </a:t>
                </a:r>
              </a:p>
              <a:p>
                <a:pPr marL="584194" lvl="1" indent="-342900">
                  <a:buFont typeface="Arial" panose="020B0604020202020204" pitchFamily="34" charset="0"/>
                  <a:buChar char="•"/>
                </a:pPr>
                <a:r>
                  <a:rPr lang="en-US" dirty="0"/>
                  <a:t>Graph periphery: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b="0" i="1" smtClean="0">
                        <a:latin typeface="Cambria Math" panose="02040503050406030204" pitchFamily="18" charset="0"/>
                      </a:rPr>
                      <m:t>𝑑</m:t>
                    </m:r>
                  </m:oMath>
                </a14:m>
                <a:endParaRPr lang="en-US" dirty="0"/>
              </a:p>
            </p:txBody>
          </p:sp>
        </mc:Choice>
        <mc:Fallback>
          <p:sp>
            <p:nvSpPr>
              <p:cNvPr id="3" name="Text Placeholder 2">
                <a:extLst>
                  <a:ext uri="{FF2B5EF4-FFF2-40B4-BE49-F238E27FC236}">
                    <a16:creationId xmlns:a16="http://schemas.microsoft.com/office/drawing/2014/main" id="{A86C3A6B-9075-4603-AB70-A3DBEA48DC3B}"/>
                  </a:ext>
                </a:extLst>
              </p:cNvPr>
              <p:cNvSpPr>
                <a:spLocks noGrp="1" noRot="1" noChangeAspect="1" noMove="1" noResize="1" noEditPoints="1" noAdjustHandles="1" noChangeArrowheads="1" noChangeShapeType="1" noTextEdit="1"/>
              </p:cNvSpPr>
              <p:nvPr>
                <p:ph type="body" sz="quarter" idx="13"/>
              </p:nvPr>
            </p:nvSpPr>
            <p:spPr>
              <a:xfrm>
                <a:off x="698632" y="1631715"/>
                <a:ext cx="6086035" cy="2902654"/>
              </a:xfrm>
              <a:blipFill>
                <a:blip r:embed="rId2"/>
                <a:stretch>
                  <a:fillRect l="-2204" t="-2101" b="-39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441F692-0728-4D83-AC0D-B94C7FC00C51}"/>
              </a:ext>
            </a:extLst>
          </p:cNvPr>
          <p:cNvSpPr>
            <a:spLocks noGrp="1"/>
          </p:cNvSpPr>
          <p:nvPr>
            <p:ph type="sldNum" sz="quarter" idx="17"/>
          </p:nvPr>
        </p:nvSpPr>
        <p:spPr/>
        <p:txBody>
          <a:bodyPr/>
          <a:lstStyle/>
          <a:p>
            <a:fld id="{81561042-0DC2-4A04-AA50-F6D44EB20EBA}" type="slidenum">
              <a:rPr lang="en-US" smtClean="0"/>
              <a:t>5</a:t>
            </a:fld>
            <a:endParaRPr lang="en-US"/>
          </a:p>
        </p:txBody>
      </p:sp>
      <p:pic>
        <p:nvPicPr>
          <p:cNvPr id="17" name="Picture 16" descr="Background pattern&#10;&#10;Description automatically generated">
            <a:extLst>
              <a:ext uri="{FF2B5EF4-FFF2-40B4-BE49-F238E27FC236}">
                <a16:creationId xmlns:a16="http://schemas.microsoft.com/office/drawing/2014/main" id="{587ABC15-FADF-44A0-94FB-EABB50F2E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575" y="1098389"/>
            <a:ext cx="3969306" cy="3969306"/>
          </a:xfrm>
          <a:prstGeom prst="rect">
            <a:avLst/>
          </a:prstGeom>
        </p:spPr>
      </p:pic>
      <p:sp>
        <p:nvSpPr>
          <p:cNvPr id="19" name="TextBox 18">
            <a:extLst>
              <a:ext uri="{FF2B5EF4-FFF2-40B4-BE49-F238E27FC236}">
                <a16:creationId xmlns:a16="http://schemas.microsoft.com/office/drawing/2014/main" id="{D1252F0A-E8A6-40E0-B641-B081BA030B62}"/>
              </a:ext>
            </a:extLst>
          </p:cNvPr>
          <p:cNvSpPr txBox="1"/>
          <p:nvPr/>
        </p:nvSpPr>
        <p:spPr bwMode="gray">
          <a:xfrm>
            <a:off x="10718345" y="4992320"/>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2476008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Degree-based</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21114" y="938626"/>
                <a:ext cx="10305906" cy="3577716"/>
              </a:xfrm>
            </p:spPr>
            <p:txBody>
              <a:bodyPr/>
              <a:lstStyle/>
              <a:p>
                <a:r>
                  <a:rPr lang="en-US" b="1" dirty="0"/>
                  <a:t>Centrality</a:t>
                </a:r>
                <a:r>
                  <a:rPr lang="en-US" dirty="0"/>
                  <a:t>: node degree</a:t>
                </a:r>
              </a:p>
              <a:p>
                <a:r>
                  <a:rPr lang="en-US" b="1" dirty="0"/>
                  <a:t>Eigenvector Centrality:</a:t>
                </a:r>
                <a:r>
                  <a:rPr lang="en-US" dirty="0"/>
                  <a:t> importance of a node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depends on importance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of its neighbors</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21114" y="938626"/>
                <a:ext cx="10305906" cy="3577716"/>
              </a:xfrm>
              <a:blipFill>
                <a:blip r:embed="rId3"/>
                <a:stretch>
                  <a:fillRect l="-1420" t="-1533" r="-17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6</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120121" y="6285932"/>
            <a:ext cx="11951757" cy="461665"/>
          </a:xfrm>
          <a:prstGeom prst="rect">
            <a:avLst/>
          </a:prstGeom>
          <a:noFill/>
        </p:spPr>
        <p:txBody>
          <a:bodyPr wrap="square">
            <a:spAutoFit/>
          </a:bodyPr>
          <a:lstStyle/>
          <a:p>
            <a:r>
              <a:rPr lang="en-US" sz="1200" dirty="0"/>
              <a:t>Newman, Mark. </a:t>
            </a:r>
            <a:r>
              <a:rPr lang="en-US" sz="1200" i="1" dirty="0"/>
              <a:t>Networks</a:t>
            </a:r>
            <a:r>
              <a:rPr lang="en-US" sz="1200" dirty="0"/>
              <a:t>. Oxford university press, 2018.</a:t>
            </a:r>
          </a:p>
          <a:p>
            <a:r>
              <a:rPr lang="en-US" sz="1200" dirty="0" err="1"/>
              <a:t>Borgatti</a:t>
            </a:r>
            <a:r>
              <a:rPr lang="en-US" sz="1200" dirty="0"/>
              <a:t>, Stephen P., and Martin G. Everett. "A graph-theoretic perspective on centrality." </a:t>
            </a:r>
            <a:r>
              <a:rPr lang="en-US" sz="1200" i="1" dirty="0"/>
              <a:t>Social networks</a:t>
            </a:r>
            <a:r>
              <a:rPr lang="en-US" sz="12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80BA08-227A-40D3-AD55-0169D85E6D6B}"/>
                  </a:ext>
                </a:extLst>
              </p:cNvPr>
              <p:cNvSpPr txBox="1"/>
              <p:nvPr/>
            </p:nvSpPr>
            <p:spPr bwMode="gray">
              <a:xfrm>
                <a:off x="149087" y="2010764"/>
                <a:ext cx="2546405" cy="795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m:oMathPara>
                </a14:m>
                <a:endParaRPr lang="en-US" dirty="0"/>
              </a:p>
            </p:txBody>
          </p:sp>
        </mc:Choice>
        <mc:Fallback xmlns="">
          <p:sp>
            <p:nvSpPr>
              <p:cNvPr id="10" name="TextBox 9">
                <a:extLst>
                  <a:ext uri="{FF2B5EF4-FFF2-40B4-BE49-F238E27FC236}">
                    <a16:creationId xmlns:a16="http://schemas.microsoft.com/office/drawing/2014/main" id="{4A80BA08-227A-40D3-AD55-0169D85E6D6B}"/>
                  </a:ext>
                </a:extLst>
              </p:cNvPr>
              <p:cNvSpPr txBox="1">
                <a:spLocks noRot="1" noChangeAspect="1" noMove="1" noResize="1" noEditPoints="1" noAdjustHandles="1" noChangeArrowheads="1" noChangeShapeType="1" noTextEdit="1"/>
              </p:cNvSpPr>
              <p:nvPr/>
            </p:nvSpPr>
            <p:spPr bwMode="gray">
              <a:xfrm>
                <a:off x="149087" y="2010764"/>
                <a:ext cx="2546405" cy="7958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DFCB98-870A-4C66-938B-AAA10485ED1C}"/>
                  </a:ext>
                </a:extLst>
              </p:cNvPr>
              <p:cNvSpPr txBox="1"/>
              <p:nvPr/>
            </p:nvSpPr>
            <p:spPr bwMode="gray">
              <a:xfrm>
                <a:off x="2224377" y="2143174"/>
                <a:ext cx="8541689" cy="405880"/>
              </a:xfrm>
              <a:prstGeom prst="rect">
                <a:avLst/>
              </a:prstGeom>
              <a:noFill/>
            </p:spPr>
            <p:txBody>
              <a:bodyPr wrap="square">
                <a:spAutoFit/>
              </a:bodyPr>
              <a:lstStyle/>
              <a:p>
                <a:r>
                  <a:rPr lang="en-US" dirty="0"/>
                  <a:t>Or use the Adjacency matrix </a:t>
                </a:r>
                <a:r>
                  <a:rPr lang="en-US" i="1" dirty="0"/>
                  <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r>
                  <a:rPr lang="en-US" b="0" i="0" dirty="0">
                    <a:latin typeface="+mj-lt"/>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r>
                      <a:rPr lang="en-US" b="0" i="1" smtClean="0">
                        <a:latin typeface="Cambria Math" panose="02040503050406030204" pitchFamily="18" charset="0"/>
                      </a:rPr>
                      <m:t>𝐴𝑥</m:t>
                    </m:r>
                    <m:r>
                      <a:rPr lang="en-US" b="0" i="1" smtClean="0">
                        <a:latin typeface="Cambria Math" panose="02040503050406030204" pitchFamily="18" charset="0"/>
                      </a:rPr>
                      <m:t>,  </m:t>
                    </m:r>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𝑘𝑥</m:t>
                    </m:r>
                  </m:oMath>
                </a14:m>
                <a:r>
                  <a:rPr lang="en-US" dirty="0"/>
                  <a:t> </a:t>
                </a:r>
              </a:p>
            </p:txBody>
          </p:sp>
        </mc:Choice>
        <mc:Fallback xmlns="">
          <p:sp>
            <p:nvSpPr>
              <p:cNvPr id="12" name="TextBox 11">
                <a:extLst>
                  <a:ext uri="{FF2B5EF4-FFF2-40B4-BE49-F238E27FC236}">
                    <a16:creationId xmlns:a16="http://schemas.microsoft.com/office/drawing/2014/main" id="{65DFCB98-870A-4C66-938B-AAA10485ED1C}"/>
                  </a:ext>
                </a:extLst>
              </p:cNvPr>
              <p:cNvSpPr txBox="1">
                <a:spLocks noRot="1" noChangeAspect="1" noMove="1" noResize="1" noEditPoints="1" noAdjustHandles="1" noChangeArrowheads="1" noChangeShapeType="1" noTextEdit="1"/>
              </p:cNvSpPr>
              <p:nvPr/>
            </p:nvSpPr>
            <p:spPr bwMode="gray">
              <a:xfrm>
                <a:off x="2224377" y="2143174"/>
                <a:ext cx="8541689" cy="405880"/>
              </a:xfrm>
              <a:prstGeom prst="rect">
                <a:avLst/>
              </a:prstGeom>
              <a:blipFill>
                <a:blip r:embed="rId6"/>
                <a:stretch>
                  <a:fillRect l="-642" t="-107576" b="-16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1E6F40-CA70-4647-B0A6-F83632829EB9}"/>
                  </a:ext>
                </a:extLst>
              </p:cNvPr>
              <p:cNvSpPr txBox="1"/>
              <p:nvPr/>
            </p:nvSpPr>
            <p:spPr bwMode="gray">
              <a:xfrm>
                <a:off x="2306305" y="2475611"/>
                <a:ext cx="7341465" cy="1500860"/>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Cambria Math" panose="02040503050406030204" pitchFamily="18" charset="0"/>
                  </a:rPr>
                  <a:t> = eigenvector of </a:t>
                </a:r>
                <a:r>
                  <a:rPr lang="en-US" i="1" dirty="0">
                    <a:latin typeface="Cambria Math" panose="02040503050406030204" pitchFamily="18" charset="0"/>
                  </a:rPr>
                  <a:t>A</a:t>
                </a:r>
              </a:p>
              <a:p>
                <a14:m>
                  <m:oMath xmlns:m="http://schemas.openxmlformats.org/officeDocument/2006/math">
                    <m:r>
                      <a:rPr lang="en-US" b="0" i="1" dirty="0" smtClean="0">
                        <a:latin typeface="Cambria Math" panose="02040503050406030204" pitchFamily="18" charset="0"/>
                      </a:rPr>
                      <m:t>𝑘</m:t>
                    </m:r>
                  </m:oMath>
                </a14:m>
                <a:r>
                  <a:rPr lang="en-US" dirty="0"/>
                  <a:t> = from the </a:t>
                </a:r>
                <a:r>
                  <a:rPr lang="en-US" i="1" dirty="0" err="1"/>
                  <a:t>ith</a:t>
                </a:r>
                <a:r>
                  <a:rPr lang="en-US" dirty="0"/>
                  <a:t> eigenvalue of the leading eigenvector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sz="2400" b="1" i="1" dirty="0" smtClean="0">
                        <a:latin typeface="Cambria Math" panose="02040503050406030204" pitchFamily="18" charset="0"/>
                      </a:rPr>
                      <m:t>𝒌</m:t>
                    </m:r>
                    <m:r>
                      <a:rPr lang="en-US" sz="2400" b="1" i="0" dirty="0" smtClean="0">
                        <a:latin typeface="Cambria Math" panose="02040503050406030204" pitchFamily="18" charset="0"/>
                      </a:rPr>
                      <m:t>=</m:t>
                    </m:r>
                    <m:f>
                      <m:fPr>
                        <m:ctrlPr>
                          <a:rPr lang="en-US" sz="2400" b="1" i="1" dirty="0" smtClean="0">
                            <a:latin typeface="Cambria Math" panose="02040503050406030204" pitchFamily="18" charset="0"/>
                          </a:rPr>
                        </m:ctrlPr>
                      </m:fPr>
                      <m:num>
                        <m:r>
                          <a:rPr lang="en-US" sz="2400" b="1" i="0" dirty="0" smtClean="0">
                            <a:latin typeface="Cambria Math" panose="02040503050406030204" pitchFamily="18" charset="0"/>
                          </a:rPr>
                          <m:t>𝟏</m:t>
                        </m:r>
                      </m:num>
                      <m:den>
                        <m:sSub>
                          <m:sSubPr>
                            <m:ctrlPr>
                              <a:rPr lang="en-US" sz="2400" b="1" i="1" dirty="0" smtClean="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𝝀</m:t>
                            </m:r>
                          </m:e>
                          <m:sub>
                            <m:r>
                              <a:rPr lang="en-US" sz="2400" b="1" i="0" dirty="0" smtClean="0">
                                <a:latin typeface="Cambria Math" panose="02040503050406030204" pitchFamily="18" charset="0"/>
                                <a:ea typeface="Cambria Math" panose="02040503050406030204" pitchFamily="18" charset="0"/>
                              </a:rPr>
                              <m:t>𝟐</m:t>
                            </m:r>
                          </m:sub>
                        </m:sSub>
                        <m:r>
                          <a:rPr lang="en-US" sz="2400" b="1" i="0" dirty="0" smtClean="0">
                            <a:latin typeface="Cambria Math" panose="02040503050406030204" pitchFamily="18" charset="0"/>
                          </a:rPr>
                          <m:t> </m:t>
                        </m:r>
                      </m:den>
                    </m:f>
                  </m:oMath>
                </a14:m>
                <a:r>
                  <a:rPr lang="en-US" sz="1600" dirty="0"/>
                  <a:t> </a:t>
                </a:r>
                <a:r>
                  <a:rPr lang="en-US" dirty="0"/>
                  <a:t>, where </a:t>
                </a: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λ</m:t>
                        </m:r>
                      </m:e>
                      <m:sub>
                        <m:r>
                          <a:rPr lang="en-US" sz="2400" dirty="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 </m:t>
                    </m:r>
                  </m:oMath>
                </a14:m>
                <a:r>
                  <a:rPr lang="en-US" dirty="0"/>
                  <a:t>is be the largest non-negative eigenvalue (From the Perron-</a:t>
                </a:r>
                <a:r>
                  <a:rPr lang="en-US" dirty="0" err="1"/>
                  <a:t>Frobenius</a:t>
                </a:r>
                <a:r>
                  <a:rPr lang="en-US" dirty="0"/>
                  <a:t> Theorem). </a:t>
                </a:r>
              </a:p>
            </p:txBody>
          </p:sp>
        </mc:Choice>
        <mc:Fallback xmlns="">
          <p:sp>
            <p:nvSpPr>
              <p:cNvPr id="8" name="TextBox 7">
                <a:extLst>
                  <a:ext uri="{FF2B5EF4-FFF2-40B4-BE49-F238E27FC236}">
                    <a16:creationId xmlns:a16="http://schemas.microsoft.com/office/drawing/2014/main" id="{1F1E6F40-CA70-4647-B0A6-F83632829EB9}"/>
                  </a:ext>
                </a:extLst>
              </p:cNvPr>
              <p:cNvSpPr txBox="1">
                <a:spLocks noRot="1" noChangeAspect="1" noMove="1" noResize="1" noEditPoints="1" noAdjustHandles="1" noChangeArrowheads="1" noChangeShapeType="1" noTextEdit="1"/>
              </p:cNvSpPr>
              <p:nvPr/>
            </p:nvSpPr>
            <p:spPr bwMode="gray">
              <a:xfrm>
                <a:off x="2306305" y="2475611"/>
                <a:ext cx="7341465" cy="1500860"/>
              </a:xfrm>
              <a:prstGeom prst="rect">
                <a:avLst/>
              </a:prstGeom>
              <a:blipFill>
                <a:blip r:embed="rId7"/>
                <a:stretch>
                  <a:fillRect l="-664" t="-2439" b="-56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DF409B-BD4F-49FA-A798-78DAF09EA540}"/>
                  </a:ext>
                </a:extLst>
              </p:cNvPr>
              <p:cNvSpPr txBox="1"/>
              <p:nvPr/>
            </p:nvSpPr>
            <p:spPr bwMode="gray">
              <a:xfrm>
                <a:off x="478369" y="4268295"/>
                <a:ext cx="6773221" cy="405880"/>
              </a:xfrm>
              <a:prstGeom prst="rect">
                <a:avLst/>
              </a:prstGeom>
              <a:noFill/>
            </p:spPr>
            <p:txBody>
              <a:bodyPr wrap="square">
                <a:spAutoFit/>
              </a:bodyPr>
              <a:lstStyle/>
              <a:p>
                <a:r>
                  <a:rPr lang="en-US" b="1" dirty="0"/>
                  <a:t>Katz Centrality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𝑐𝑜𝑛𝑠𝑡𝑎𝑛𝑡</m:t>
                    </m:r>
                  </m:oMath>
                </a14:m>
                <a:endParaRPr lang="en-US" dirty="0"/>
              </a:p>
            </p:txBody>
          </p:sp>
        </mc:Choice>
        <mc:Fallback xmlns="">
          <p:sp>
            <p:nvSpPr>
              <p:cNvPr id="15" name="TextBox 14">
                <a:extLst>
                  <a:ext uri="{FF2B5EF4-FFF2-40B4-BE49-F238E27FC236}">
                    <a16:creationId xmlns:a16="http://schemas.microsoft.com/office/drawing/2014/main" id="{58DF409B-BD4F-49FA-A798-78DAF09EA540}"/>
                  </a:ext>
                </a:extLst>
              </p:cNvPr>
              <p:cNvSpPr txBox="1">
                <a:spLocks noRot="1" noChangeAspect="1" noMove="1" noResize="1" noEditPoints="1" noAdjustHandles="1" noChangeArrowheads="1" noChangeShapeType="1" noTextEdit="1"/>
              </p:cNvSpPr>
              <p:nvPr/>
            </p:nvSpPr>
            <p:spPr bwMode="gray">
              <a:xfrm>
                <a:off x="478369" y="4268295"/>
                <a:ext cx="6773221" cy="405880"/>
              </a:xfrm>
              <a:prstGeom prst="rect">
                <a:avLst/>
              </a:prstGeom>
              <a:blipFill>
                <a:blip r:embed="rId8"/>
                <a:stretch>
                  <a:fillRect l="-719" t="-105970" b="-161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F0EAAB-3709-4E5F-9061-1E4DC9884F23}"/>
                  </a:ext>
                </a:extLst>
              </p:cNvPr>
              <p:cNvSpPr txBox="1"/>
              <p:nvPr/>
            </p:nvSpPr>
            <p:spPr bwMode="gray">
              <a:xfrm>
                <a:off x="478369" y="5064702"/>
                <a:ext cx="7488838" cy="564706"/>
              </a:xfrm>
              <a:prstGeom prst="rect">
                <a:avLst/>
              </a:prstGeom>
              <a:noFill/>
            </p:spPr>
            <p:txBody>
              <a:bodyPr wrap="square">
                <a:spAutoFit/>
              </a:bodyPr>
              <a:lstStyle/>
              <a:p>
                <a:r>
                  <a:rPr lang="en-US" b="1" dirty="0"/>
                  <a:t>PageRank</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𝑗</m:t>
                                </m:r>
                              </m:sub>
                              <m:sup>
                                <m:r>
                                  <a:rPr lang="en-US" b="0" i="1" smtClean="0">
                                    <a:latin typeface="Cambria Math" panose="02040503050406030204" pitchFamily="18" charset="0"/>
                                  </a:rPr>
                                  <m:t>𝑜𝑢𝑡</m:t>
                                </m:r>
                              </m:sup>
                            </m:sSubSup>
                          </m:den>
                        </m:f>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out</m:t>
                        </m:r>
                      </m:sup>
                    </m:sSubSup>
                    <m:r>
                      <a:rPr lang="en-US" b="0" i="0" smtClean="0">
                        <a:latin typeface="Cambria Math" panose="02040503050406030204" pitchFamily="18" charset="0"/>
                      </a:rPr>
                      <m:t>=</m:t>
                    </m:r>
                    <m:r>
                      <m:rPr>
                        <m:sty m:val="p"/>
                      </m:rPr>
                      <a:rPr lang="en-US" b="0" i="0" smtClean="0">
                        <a:latin typeface="Cambria Math" panose="02040503050406030204" pitchFamily="18" charset="0"/>
                      </a:rPr>
                      <m:t>outdegree</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node</m:t>
                    </m:r>
                    <m:r>
                      <a:rPr lang="en-US" b="0" i="0" smtClean="0">
                        <a:latin typeface="Cambria Math" panose="02040503050406030204" pitchFamily="18" charset="0"/>
                      </a:rPr>
                      <m:t> </m:t>
                    </m:r>
                    <m:r>
                      <m:rPr>
                        <m:sty m:val="p"/>
                      </m:rPr>
                      <a:rPr lang="en-US" b="0" i="0" smtClean="0">
                        <a:latin typeface="Cambria Math" panose="02040503050406030204" pitchFamily="18" charset="0"/>
                      </a:rPr>
                      <m:t>j</m:t>
                    </m:r>
                  </m:oMath>
                </a14:m>
                <a:endParaRPr lang="en-US" dirty="0"/>
              </a:p>
            </p:txBody>
          </p:sp>
        </mc:Choice>
        <mc:Fallback xmlns="">
          <p:sp>
            <p:nvSpPr>
              <p:cNvPr id="17" name="TextBox 16">
                <a:extLst>
                  <a:ext uri="{FF2B5EF4-FFF2-40B4-BE49-F238E27FC236}">
                    <a16:creationId xmlns:a16="http://schemas.microsoft.com/office/drawing/2014/main" id="{DFF0EAAB-3709-4E5F-9061-1E4DC9884F23}"/>
                  </a:ext>
                </a:extLst>
              </p:cNvPr>
              <p:cNvSpPr txBox="1">
                <a:spLocks noRot="1" noChangeAspect="1" noMove="1" noResize="1" noEditPoints="1" noAdjustHandles="1" noChangeArrowheads="1" noChangeShapeType="1" noTextEdit="1"/>
              </p:cNvSpPr>
              <p:nvPr/>
            </p:nvSpPr>
            <p:spPr bwMode="gray">
              <a:xfrm>
                <a:off x="478369" y="5064702"/>
                <a:ext cx="7488838" cy="564706"/>
              </a:xfrm>
              <a:prstGeom prst="rect">
                <a:avLst/>
              </a:prstGeom>
              <a:blipFill>
                <a:blip r:embed="rId9"/>
                <a:stretch>
                  <a:fillRect l="-651" t="-69565" b="-97826"/>
                </a:stretch>
              </a:blipFill>
            </p:spPr>
            <p:txBody>
              <a:bodyPr/>
              <a:lstStyle/>
              <a:p>
                <a:r>
                  <a:rPr lang="en-US">
                    <a:noFill/>
                  </a:rPr>
                  <a:t> </a:t>
                </a:r>
              </a:p>
            </p:txBody>
          </p:sp>
        </mc:Fallback>
      </mc:AlternateContent>
    </p:spTree>
    <p:extLst>
      <p:ext uri="{BB962C8B-B14F-4D97-AF65-F5344CB8AC3E}">
        <p14:creationId xmlns:p14="http://schemas.microsoft.com/office/powerpoint/2010/main" val="37224748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Path-Based</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52919" y="1473150"/>
                <a:ext cx="10305906" cy="4246291"/>
              </a:xfrm>
            </p:spPr>
            <p:txBody>
              <a:bodyPr/>
              <a:lstStyle/>
              <a:p>
                <a:r>
                  <a:rPr lang="pt-BR" b="1" dirty="0"/>
                  <a:t>Closeness-Centrality</a:t>
                </a:r>
                <a:r>
                  <a:rPr lang="pt-BR" dirty="0"/>
                  <a:t>: </a:t>
                </a:r>
              </a:p>
              <a:p>
                <a:endParaRPr lang="pt-BR"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den>
                    </m:f>
                  </m:oMath>
                </a14:m>
                <a:r>
                  <a:rPr lang="pt-BR" dirty="0"/>
                  <a:t> or take the harmonic mean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den>
                        </m:f>
                      </m:e>
                    </m:nary>
                  </m:oMath>
                </a14:m>
                <a:r>
                  <a:rPr lang="pt-BR" dirty="0"/>
                  <a:t> (solves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oMath>
                </a14:m>
                <a:r>
                  <a:rPr lang="pt-BR" dirty="0"/>
                  <a:t>) </a:t>
                </a:r>
              </a:p>
              <a:p>
                <a:endParaRPr lang="pt-BR" dirty="0"/>
              </a:p>
              <a:p>
                <a:endParaRPr lang="pt-BR" dirty="0"/>
              </a:p>
              <a:p>
                <a:r>
                  <a:rPr lang="pt-BR" b="1" dirty="0" err="1"/>
                  <a:t>Betweenness-Centrality</a:t>
                </a:r>
                <a:r>
                  <a:rPr lang="pt-BR" dirty="0"/>
                  <a:t>:</a:t>
                </a:r>
              </a:p>
              <a:p>
                <a:endParaRPr lang="pt-BR" dirty="0"/>
              </a:p>
              <a:p>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e>
                    </m:nary>
                    <m:r>
                      <a:rPr lang="en-US" b="0" i="1" smtClean="0">
                        <a:latin typeface="Cambria Math" panose="02040503050406030204" pitchFamily="18" charset="0"/>
                      </a:rPr>
                      <m:t> </m:t>
                    </m:r>
                  </m:oMath>
                </a14:m>
                <a:r>
                  <a:rPr lang="pt-BR" dirty="0"/>
                  <a:t>, 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oMath>
                </a14:m>
                <a:r>
                  <a:rPr lang="pt-BR" dirty="0"/>
                  <a:t> is the shortest path between </a:t>
                </a:r>
                <a:r>
                  <a:rPr lang="pt-BR" i="1" dirty="0"/>
                  <a:t>s</a:t>
                </a:r>
                <a:r>
                  <a:rPr lang="pt-BR" dirty="0"/>
                  <a:t> and </a:t>
                </a:r>
                <a:r>
                  <a:rPr lang="pt-BR" i="1" dirty="0"/>
                  <a:t>t</a:t>
                </a:r>
                <a:r>
                  <a:rPr lang="pt-BR" dirty="0"/>
                  <a:t> that goes through node </a:t>
                </a:r>
                <a:r>
                  <a:rPr lang="pt-BR" i="1" dirty="0"/>
                  <a:t>i</a:t>
                </a:r>
                <a:r>
                  <a:rPr lang="pt-BR"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𝑖</m:t>
                        </m:r>
                      </m:sup>
                    </m:sSup>
                  </m:oMath>
                </a14:m>
                <a:r>
                  <a:rPr lang="en-US" b="0" i="0" dirty="0">
                    <a:latin typeface="+mj-lt"/>
                  </a:rPr>
                  <a:t>).</a:t>
                </a:r>
                <a:endParaRPr lang="pt-BR" dirty="0"/>
              </a:p>
              <a:p>
                <a:endParaRPr lang="pt-BR" dirty="0"/>
              </a:p>
            </p:txBody>
          </p:sp>
        </mc:Choice>
        <mc:Fallback>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52919" y="1473150"/>
                <a:ext cx="10305906" cy="4246291"/>
              </a:xfrm>
              <a:blipFill>
                <a:blip r:embed="rId3"/>
                <a:stretch>
                  <a:fillRect l="-1419" t="-143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7</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86984" y="6225195"/>
            <a:ext cx="11951757" cy="523220"/>
          </a:xfrm>
          <a:prstGeom prst="rect">
            <a:avLst/>
          </a:prstGeom>
          <a:noFill/>
        </p:spPr>
        <p:txBody>
          <a:bodyPr wrap="square">
            <a:spAutoFit/>
          </a:bodyPr>
          <a:lstStyle/>
          <a:p>
            <a:r>
              <a:rPr lang="en-US" sz="1400" dirty="0"/>
              <a:t>Newman, Mark. </a:t>
            </a:r>
            <a:r>
              <a:rPr lang="en-US" sz="1400" i="1" dirty="0"/>
              <a:t>Networks</a:t>
            </a:r>
            <a:r>
              <a:rPr lang="en-US" sz="1400" dirty="0"/>
              <a:t>. Oxford university press, 2018.</a:t>
            </a:r>
          </a:p>
          <a:p>
            <a:r>
              <a:rPr lang="en-US" sz="1400" dirty="0" err="1"/>
              <a:t>Borgatti</a:t>
            </a:r>
            <a:r>
              <a:rPr lang="en-US" sz="1400" dirty="0"/>
              <a:t>, Stephen P., and Martin G. Everett. "A graph-theoretic perspective on centrality." </a:t>
            </a:r>
            <a:r>
              <a:rPr lang="en-US" sz="1400" i="1" dirty="0"/>
              <a:t>Social networks</a:t>
            </a:r>
            <a:r>
              <a:rPr lang="en-US" sz="14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182530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DC180BD-4C80-4A9C-B4D7-E1C18626D54E}"/>
              </a:ext>
            </a:extLst>
          </p:cNvPr>
          <p:cNvSpPr>
            <a:spLocks noGrp="1"/>
          </p:cNvSpPr>
          <p:nvPr>
            <p:ph type="title"/>
          </p:nvPr>
        </p:nvSpPr>
        <p:spPr>
          <a:xfrm>
            <a:off x="478369" y="144001"/>
            <a:ext cx="9169401" cy="555840"/>
          </a:xfrm>
        </p:spPr>
        <p:txBody>
          <a:bodyPr/>
          <a:lstStyle/>
          <a:p>
            <a:r>
              <a:rPr lang="en-US" dirty="0">
                <a:effectLst/>
                <a:latin typeface="Arial" panose="020B0604020202020204" pitchFamily="34" charset="0"/>
              </a:rPr>
              <a:t>Political Blogosphere [Adamic &amp; Glance 2005]</a:t>
            </a:r>
            <a:endParaRPr lang="en-US" dirty="0"/>
          </a:p>
        </p:txBody>
      </p:sp>
      <p:sp>
        <p:nvSpPr>
          <p:cNvPr id="14" name="Text Placeholder 2">
            <a:extLst>
              <a:ext uri="{FF2B5EF4-FFF2-40B4-BE49-F238E27FC236}">
                <a16:creationId xmlns:a16="http://schemas.microsoft.com/office/drawing/2014/main" id="{14A135A6-4245-44B5-9084-7AAD7C0F2DDD}"/>
              </a:ext>
            </a:extLst>
          </p:cNvPr>
          <p:cNvSpPr>
            <a:spLocks noGrp="1"/>
          </p:cNvSpPr>
          <p:nvPr>
            <p:ph type="body" sz="quarter" idx="13"/>
          </p:nvPr>
        </p:nvSpPr>
        <p:spPr>
          <a:xfrm>
            <a:off x="165051" y="6344667"/>
            <a:ext cx="11861897" cy="369332"/>
          </a:xfrm>
        </p:spPr>
        <p:txBody>
          <a:bodyPr/>
          <a:lstStyle/>
          <a:p>
            <a:pPr>
              <a:lnSpc>
                <a:spcPct val="100000"/>
              </a:lnSpc>
            </a:pPr>
            <a:r>
              <a:rPr lang="en-US" sz="1200" u="sng" dirty="0"/>
              <a:t>Source</a:t>
            </a:r>
            <a:r>
              <a:rPr lang="en-US" sz="1200" dirty="0"/>
              <a:t>: Adamic, Lada A., and Natalie Glance. "The political blogosphere and the 2004 US election: divided they blog." </a:t>
            </a:r>
            <a:r>
              <a:rPr lang="en-US" sz="1200" i="1" dirty="0"/>
              <a:t>Proceedings of the 3rd international workshop on Link discovery</a:t>
            </a:r>
            <a:r>
              <a:rPr lang="en-US" sz="1200" dirty="0"/>
              <a:t>. 2005.</a:t>
            </a:r>
          </a:p>
        </p:txBody>
      </p:sp>
      <p:pic>
        <p:nvPicPr>
          <p:cNvPr id="7" name="Picture 6">
            <a:extLst>
              <a:ext uri="{FF2B5EF4-FFF2-40B4-BE49-F238E27FC236}">
                <a16:creationId xmlns:a16="http://schemas.microsoft.com/office/drawing/2014/main" id="{68067F0F-474F-4F6A-B8BC-D04C45972FA4}"/>
              </a:ext>
            </a:extLst>
          </p:cNvPr>
          <p:cNvPicPr>
            <a:picLocks noChangeAspect="1"/>
          </p:cNvPicPr>
          <p:nvPr/>
        </p:nvPicPr>
        <p:blipFill>
          <a:blip r:embed="rId3"/>
          <a:stretch>
            <a:fillRect/>
          </a:stretch>
        </p:blipFill>
        <p:spPr>
          <a:xfrm>
            <a:off x="4743757" y="909146"/>
            <a:ext cx="7056967" cy="4639956"/>
          </a:xfrm>
          <a:prstGeom prst="rect">
            <a:avLst/>
          </a:prstGeom>
          <a:noFill/>
        </p:spPr>
      </p:pic>
      <p:sp>
        <p:nvSpPr>
          <p:cNvPr id="5" name="Slide Number Placeholder 4">
            <a:extLst>
              <a:ext uri="{FF2B5EF4-FFF2-40B4-BE49-F238E27FC236}">
                <a16:creationId xmlns:a16="http://schemas.microsoft.com/office/drawing/2014/main" id="{3FD12B12-3F70-4745-AEB7-2616157D0D69}"/>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8</a:t>
            </a:fld>
            <a:endParaRPr lang="en-US"/>
          </a:p>
        </p:txBody>
      </p:sp>
      <p:pic>
        <p:nvPicPr>
          <p:cNvPr id="9" name="Picture 8">
            <a:extLst>
              <a:ext uri="{FF2B5EF4-FFF2-40B4-BE49-F238E27FC236}">
                <a16:creationId xmlns:a16="http://schemas.microsoft.com/office/drawing/2014/main" id="{CDF62603-BBEE-43B7-89CA-408A60F29182}"/>
              </a:ext>
            </a:extLst>
          </p:cNvPr>
          <p:cNvPicPr>
            <a:picLocks noChangeAspect="1"/>
          </p:cNvPicPr>
          <p:nvPr/>
        </p:nvPicPr>
        <p:blipFill>
          <a:blip r:embed="rId4"/>
          <a:stretch>
            <a:fillRect/>
          </a:stretch>
        </p:blipFill>
        <p:spPr>
          <a:xfrm>
            <a:off x="286640" y="1806885"/>
            <a:ext cx="4265388" cy="3430737"/>
          </a:xfrm>
          <a:prstGeom prst="rect">
            <a:avLst/>
          </a:prstGeom>
        </p:spPr>
      </p:pic>
      <p:sp>
        <p:nvSpPr>
          <p:cNvPr id="10" name="TextBox 9">
            <a:extLst>
              <a:ext uri="{FF2B5EF4-FFF2-40B4-BE49-F238E27FC236}">
                <a16:creationId xmlns:a16="http://schemas.microsoft.com/office/drawing/2014/main" id="{226CB85F-7BF2-47B3-AF56-B7D5771AD253}"/>
              </a:ext>
            </a:extLst>
          </p:cNvPr>
          <p:cNvSpPr txBox="1"/>
          <p:nvPr/>
        </p:nvSpPr>
        <p:spPr bwMode="gray">
          <a:xfrm>
            <a:off x="5449530" y="5319481"/>
            <a:ext cx="6676102" cy="87785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Larger blogs are more central</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Homophily </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Yellow links show blogs from opposite views commenting on each other</a:t>
            </a:r>
          </a:p>
          <a:p>
            <a:pPr marL="182563" indent="-182563">
              <a:spcBef>
                <a:spcPts val="300"/>
              </a:spcBef>
              <a:spcAft>
                <a:spcPts val="300"/>
              </a:spcAft>
              <a:buClr>
                <a:schemeClr val="accent1"/>
              </a:buClr>
              <a:buSzPct val="90000"/>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8D697D0F-F564-43F2-9074-A7B55C5EA9A3}"/>
              </a:ext>
            </a:extLst>
          </p:cNvPr>
          <p:cNvSpPr txBox="1"/>
          <p:nvPr/>
        </p:nvSpPr>
        <p:spPr bwMode="gray">
          <a:xfrm>
            <a:off x="862780" y="1358166"/>
            <a:ext cx="3628103" cy="646331"/>
          </a:xfrm>
          <a:prstGeom prst="rect">
            <a:avLst/>
          </a:prstGeom>
          <a:noFill/>
        </p:spPr>
        <p:txBody>
          <a:bodyPr wrap="square">
            <a:spAutoFit/>
          </a:bodyPr>
          <a:lstStyle/>
          <a:p>
            <a:pPr algn="ctr"/>
            <a:r>
              <a:rPr lang="en-US" sz="1800" b="0" i="0" u="none" strike="noStrike" baseline="0" dirty="0">
                <a:latin typeface="CMBX9"/>
              </a:rPr>
              <a:t>Cumulative distribution of incoming links for political blogs by category</a:t>
            </a:r>
            <a:endParaRPr lang="en-US" dirty="0"/>
          </a:p>
        </p:txBody>
      </p:sp>
      <p:sp>
        <p:nvSpPr>
          <p:cNvPr id="16" name="TextBox 15">
            <a:extLst>
              <a:ext uri="{FF2B5EF4-FFF2-40B4-BE49-F238E27FC236}">
                <a16:creationId xmlns:a16="http://schemas.microsoft.com/office/drawing/2014/main" id="{F9224E3D-9CE9-488F-8F8E-66E4396DBC32}"/>
              </a:ext>
            </a:extLst>
          </p:cNvPr>
          <p:cNvSpPr txBox="1"/>
          <p:nvPr/>
        </p:nvSpPr>
        <p:spPr bwMode="gray">
          <a:xfrm>
            <a:off x="921773" y="5163121"/>
            <a:ext cx="3510115"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Similar distributions can be fit with lognormal or exponential functions.</a:t>
            </a:r>
          </a:p>
        </p:txBody>
      </p:sp>
    </p:spTree>
    <p:extLst>
      <p:ext uri="{BB962C8B-B14F-4D97-AF65-F5344CB8AC3E}">
        <p14:creationId xmlns:p14="http://schemas.microsoft.com/office/powerpoint/2010/main" val="417378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56D2B8C-35E7-4DD7-9D63-2CD7211BF163}"/>
              </a:ext>
            </a:extLst>
          </p:cNvPr>
          <p:cNvSpPr>
            <a:spLocks noGrp="1"/>
          </p:cNvSpPr>
          <p:nvPr>
            <p:ph type="title"/>
          </p:nvPr>
        </p:nvSpPr>
        <p:spPr>
          <a:xfrm>
            <a:off x="478369" y="144001"/>
            <a:ext cx="9169401" cy="555840"/>
          </a:xfrm>
        </p:spPr>
        <p:txBody>
          <a:bodyPr/>
          <a:lstStyle/>
          <a:p>
            <a:r>
              <a:rPr lang="en-US" dirty="0"/>
              <a:t>Partisan Asymmetries in Twitter </a:t>
            </a:r>
            <a:r>
              <a:rPr lang="en-US" sz="2000" dirty="0"/>
              <a:t>[Conover et al. 2012]</a:t>
            </a:r>
          </a:p>
        </p:txBody>
      </p:sp>
      <p:sp>
        <p:nvSpPr>
          <p:cNvPr id="14" name="Text Placeholder 2">
            <a:extLst>
              <a:ext uri="{FF2B5EF4-FFF2-40B4-BE49-F238E27FC236}">
                <a16:creationId xmlns:a16="http://schemas.microsoft.com/office/drawing/2014/main" id="{E1768DED-E8E4-4F18-8ECA-FB02AE103161}"/>
              </a:ext>
            </a:extLst>
          </p:cNvPr>
          <p:cNvSpPr>
            <a:spLocks noGrp="1"/>
          </p:cNvSpPr>
          <p:nvPr>
            <p:ph type="body" sz="quarter" idx="13"/>
          </p:nvPr>
        </p:nvSpPr>
        <p:spPr>
          <a:xfrm>
            <a:off x="3627930" y="851291"/>
            <a:ext cx="3311620" cy="2348335"/>
          </a:xfrm>
        </p:spPr>
        <p:txBody>
          <a:bodyPr/>
          <a:lstStyle/>
          <a:p>
            <a:r>
              <a:rPr lang="en-US" dirty="0">
                <a:effectLst/>
                <a:latin typeface="Arial" panose="020B0604020202020204" pitchFamily="34" charset="0"/>
              </a:rPr>
              <a:t>Both groups produce same amount of tweets per capita</a:t>
            </a:r>
          </a:p>
          <a:p>
            <a:r>
              <a:rPr lang="en-US" dirty="0">
                <a:latin typeface="Arial" panose="020B0604020202020204" pitchFamily="34" charset="0"/>
              </a:rPr>
              <a:t>tweets = number of tweets a user posts</a:t>
            </a:r>
          </a:p>
          <a:p>
            <a:r>
              <a:rPr lang="en-US" dirty="0">
                <a:latin typeface="Arial" panose="020B0604020202020204" pitchFamily="34" charset="0"/>
              </a:rPr>
              <a:t>P(tweets) probability of a user </a:t>
            </a:r>
            <a:endParaRPr lang="en-US" dirty="0">
              <a:effectLst/>
              <a:latin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32F7CFEE-1595-4742-9BF7-F8FC775A5C4C}"/>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E7724E57-C057-413E-8BFD-1E9551C78FA1}"/>
              </a:ext>
            </a:extLst>
          </p:cNvPr>
          <p:cNvPicPr>
            <a:picLocks noChangeAspect="1"/>
          </p:cNvPicPr>
          <p:nvPr/>
        </p:nvPicPr>
        <p:blipFill>
          <a:blip r:embed="rId3"/>
          <a:stretch>
            <a:fillRect/>
          </a:stretch>
        </p:blipFill>
        <p:spPr>
          <a:xfrm>
            <a:off x="176221" y="3717356"/>
            <a:ext cx="3420498" cy="2656529"/>
          </a:xfrm>
          <a:prstGeom prst="rect">
            <a:avLst/>
          </a:prstGeom>
        </p:spPr>
      </p:pic>
      <p:pic>
        <p:nvPicPr>
          <p:cNvPr id="11" name="Picture 10">
            <a:extLst>
              <a:ext uri="{FF2B5EF4-FFF2-40B4-BE49-F238E27FC236}">
                <a16:creationId xmlns:a16="http://schemas.microsoft.com/office/drawing/2014/main" id="{2678201C-1DD9-4218-AB28-787F2F0F4BA0}"/>
              </a:ext>
            </a:extLst>
          </p:cNvPr>
          <p:cNvPicPr>
            <a:picLocks noChangeAspect="1"/>
          </p:cNvPicPr>
          <p:nvPr/>
        </p:nvPicPr>
        <p:blipFill>
          <a:blip r:embed="rId4"/>
          <a:stretch>
            <a:fillRect/>
          </a:stretch>
        </p:blipFill>
        <p:spPr>
          <a:xfrm>
            <a:off x="176221" y="851291"/>
            <a:ext cx="3420498" cy="2702942"/>
          </a:xfrm>
          <a:prstGeom prst="rect">
            <a:avLst/>
          </a:prstGeom>
        </p:spPr>
      </p:pic>
      <p:pic>
        <p:nvPicPr>
          <p:cNvPr id="17" name="Picture 16">
            <a:extLst>
              <a:ext uri="{FF2B5EF4-FFF2-40B4-BE49-F238E27FC236}">
                <a16:creationId xmlns:a16="http://schemas.microsoft.com/office/drawing/2014/main" id="{FA5A3C51-CA1E-45D7-9428-1AB345DB5A52}"/>
              </a:ext>
            </a:extLst>
          </p:cNvPr>
          <p:cNvPicPr>
            <a:picLocks noChangeAspect="1"/>
          </p:cNvPicPr>
          <p:nvPr/>
        </p:nvPicPr>
        <p:blipFill>
          <a:blip r:embed="rId5"/>
          <a:stretch>
            <a:fillRect/>
          </a:stretch>
        </p:blipFill>
        <p:spPr>
          <a:xfrm>
            <a:off x="6908261" y="1229101"/>
            <a:ext cx="5127990" cy="5019269"/>
          </a:xfrm>
          <a:prstGeom prst="rect">
            <a:avLst/>
          </a:prstGeom>
        </p:spPr>
      </p:pic>
      <p:sp>
        <p:nvSpPr>
          <p:cNvPr id="19" name="TextBox 18">
            <a:extLst>
              <a:ext uri="{FF2B5EF4-FFF2-40B4-BE49-F238E27FC236}">
                <a16:creationId xmlns:a16="http://schemas.microsoft.com/office/drawing/2014/main" id="{92014632-2CCF-41DC-87DE-BADAB01DEA6B}"/>
              </a:ext>
            </a:extLst>
          </p:cNvPr>
          <p:cNvSpPr txBox="1"/>
          <p:nvPr/>
        </p:nvSpPr>
        <p:spPr bwMode="gray">
          <a:xfrm>
            <a:off x="3596719" y="3717356"/>
            <a:ext cx="3609166" cy="1754326"/>
          </a:xfrm>
          <a:prstGeom prst="rect">
            <a:avLst/>
          </a:prstGeom>
          <a:noFill/>
        </p:spPr>
        <p:txBody>
          <a:bodyPr wrap="square">
            <a:spAutoFit/>
          </a:bodyPr>
          <a:lstStyle/>
          <a:p>
            <a:r>
              <a:rPr lang="en-US" dirty="0">
                <a:latin typeface="Arial" panose="020B0604020202020204" pitchFamily="34" charset="0"/>
              </a:rPr>
              <a:t>R</a:t>
            </a:r>
            <a:r>
              <a:rPr lang="en-US" dirty="0">
                <a:effectLst/>
                <a:latin typeface="Arial" panose="020B0604020202020204" pitchFamily="34" charset="0"/>
              </a:rPr>
              <a:t>ight-leaning produce 2x more political content </a:t>
            </a:r>
          </a:p>
          <a:p>
            <a:endParaRPr lang="en-US" dirty="0">
              <a:effectLst/>
              <a:latin typeface="Arial" panose="020B0604020202020204" pitchFamily="34" charset="0"/>
            </a:endParaRPr>
          </a:p>
          <a:p>
            <a:r>
              <a:rPr lang="en-US" dirty="0">
                <a:effectLst/>
                <a:latin typeface="Arial" panose="020B0604020202020204" pitchFamily="34" charset="0"/>
              </a:rPr>
              <a:t>One or more political hash tags </a:t>
            </a:r>
          </a:p>
          <a:p>
            <a:pPr marL="285750" indent="-285750">
              <a:buFont typeface="Arial" panose="020B0604020202020204" pitchFamily="34" charset="0"/>
              <a:buChar char="•"/>
            </a:pPr>
            <a:r>
              <a:rPr lang="en-US" dirty="0">
                <a:effectLst/>
                <a:latin typeface="Arial" panose="020B0604020202020204" pitchFamily="34" charset="0"/>
              </a:rPr>
              <a:t>Right-leaning= 22% of tweets </a:t>
            </a:r>
          </a:p>
          <a:p>
            <a:pPr marL="285750" indent="-285750">
              <a:buFont typeface="Arial" panose="020B0604020202020204" pitchFamily="34" charset="0"/>
              <a:buChar char="•"/>
            </a:pPr>
            <a:r>
              <a:rPr lang="en-US" dirty="0">
                <a:effectLst/>
                <a:latin typeface="Arial" panose="020B0604020202020204" pitchFamily="34" charset="0"/>
              </a:rPr>
              <a:t>Left-leaning= 12% of tweets</a:t>
            </a:r>
            <a:endParaRPr lang="en-US" dirty="0"/>
          </a:p>
        </p:txBody>
      </p:sp>
      <p:sp>
        <p:nvSpPr>
          <p:cNvPr id="21" name="TextBox 20">
            <a:extLst>
              <a:ext uri="{FF2B5EF4-FFF2-40B4-BE49-F238E27FC236}">
                <a16:creationId xmlns:a16="http://schemas.microsoft.com/office/drawing/2014/main" id="{CAA4485F-00C7-4145-8FF1-F6FC46B00183}"/>
              </a:ext>
            </a:extLst>
          </p:cNvPr>
          <p:cNvSpPr txBox="1"/>
          <p:nvPr/>
        </p:nvSpPr>
        <p:spPr bwMode="gray">
          <a:xfrm>
            <a:off x="71562" y="6571748"/>
            <a:ext cx="11632758" cy="276999"/>
          </a:xfrm>
          <a:prstGeom prst="rect">
            <a:avLst/>
          </a:prstGeom>
          <a:noFill/>
        </p:spPr>
        <p:txBody>
          <a:bodyPr wrap="square">
            <a:spAutoFit/>
          </a:bodyPr>
          <a:lstStyle/>
          <a:p>
            <a:r>
              <a:rPr lang="en-US" sz="1200" u="sng" dirty="0"/>
              <a:t>source:</a:t>
            </a:r>
            <a:r>
              <a:rPr lang="en-US" sz="1200" dirty="0"/>
              <a:t> Conover, Michael D., et al. "Partisan asymmetries in online political activity." </a:t>
            </a:r>
            <a:r>
              <a:rPr lang="en-US" sz="1200" i="1" dirty="0"/>
              <a:t>EPJ Data Science</a:t>
            </a:r>
            <a:r>
              <a:rPr lang="en-US" sz="1200" dirty="0"/>
              <a:t> 1.1 (2012): 6.</a:t>
            </a:r>
          </a:p>
        </p:txBody>
      </p:sp>
    </p:spTree>
    <p:extLst>
      <p:ext uri="{BB962C8B-B14F-4D97-AF65-F5344CB8AC3E}">
        <p14:creationId xmlns:p14="http://schemas.microsoft.com/office/powerpoint/2010/main" val="1731934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TotalTime>
  <Words>2641</Words>
  <Application>Microsoft Office PowerPoint</Application>
  <PresentationFormat>Widescreen</PresentationFormat>
  <Paragraphs>296</Paragraphs>
  <Slides>23</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AdvMT_RM</vt:lpstr>
      <vt:lpstr>AdvP4C4E59</vt:lpstr>
      <vt:lpstr>AdvP4C4E74</vt:lpstr>
      <vt:lpstr>AdvP696A</vt:lpstr>
      <vt:lpstr>Arial</vt:lpstr>
      <vt:lpstr>Calibri</vt:lpstr>
      <vt:lpstr>Cambria Math</vt:lpstr>
      <vt:lpstr>CMBX9</vt:lpstr>
      <vt:lpstr>CMR9</vt:lpstr>
      <vt:lpstr>MinionPro-Bold</vt:lpstr>
      <vt:lpstr>MinionPro-It</vt:lpstr>
      <vt:lpstr>MinionPro-Regular</vt:lpstr>
      <vt:lpstr>Verdana</vt:lpstr>
      <vt:lpstr>HPI PPT-Template</vt:lpstr>
      <vt:lpstr>Graph Structural Features lecture-3  Course on Graph Neural Networks (Winter Term 21/22)</vt:lpstr>
      <vt:lpstr>The Strength of Weak Ties [Granovetter 73]</vt:lpstr>
      <vt:lpstr>Lecture topics</vt:lpstr>
      <vt:lpstr>Network metrics</vt:lpstr>
      <vt:lpstr>Graph theoretic measures</vt:lpstr>
      <vt:lpstr>Centrality Metrics – Degree-based</vt:lpstr>
      <vt:lpstr>Centrality Metrics – Path-Based</vt:lpstr>
      <vt:lpstr>Political Blogosphere [Adamic &amp; Glance 2005]</vt:lpstr>
      <vt:lpstr>Partisan Asymmetries in Twitter [Conover et al. 2012]</vt:lpstr>
      <vt:lpstr>Motifs [Milo 2002]</vt:lpstr>
      <vt:lpstr>Motifs in real networks</vt:lpstr>
      <vt:lpstr>Motif counting – ESU (FANMOD) algorithm [Wernicke 2006]</vt:lpstr>
      <vt:lpstr>Motif caveats</vt:lpstr>
      <vt:lpstr>Motif-based spectral clustering</vt:lpstr>
      <vt:lpstr>Graphlets</vt:lpstr>
      <vt:lpstr>Modularity (Q) – quality of clustering</vt:lpstr>
      <vt:lpstr>Louvain Algorithm</vt:lpstr>
      <vt:lpstr>Community structure</vt:lpstr>
      <vt:lpstr>Spectral Clustering</vt:lpstr>
      <vt:lpstr>Homophily metrics</vt:lpstr>
      <vt:lpstr>Node equivalence</vt:lpstr>
      <vt:lpstr>Next Tasks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20/21  Graph Neural Networks   Lecture-3: Structure of Graphs  </dc:title>
  <dc:creator>Christian Adriano</dc:creator>
  <cp:lastModifiedBy>Christian Adriano</cp:lastModifiedBy>
  <cp:revision>97</cp:revision>
  <dcterms:created xsi:type="dcterms:W3CDTF">2020-11-15T09:05:25Z</dcterms:created>
  <dcterms:modified xsi:type="dcterms:W3CDTF">2021-11-03T12:11:46Z</dcterms:modified>
</cp:coreProperties>
</file>